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4"/>
    <p:sldMasterId id="2147484790" r:id="rId5"/>
    <p:sldMasterId id="2147484792" r:id="rId6"/>
    <p:sldMasterId id="2147484794" r:id="rId7"/>
    <p:sldMasterId id="2147484796" r:id="rId8"/>
    <p:sldMasterId id="2147484798" r:id="rId9"/>
    <p:sldMasterId id="2147484800" r:id="rId10"/>
    <p:sldMasterId id="2147484802" r:id="rId11"/>
    <p:sldMasterId id="2147484804" r:id="rId12"/>
    <p:sldMasterId id="2147484806" r:id="rId13"/>
    <p:sldMasterId id="2147484808" r:id="rId14"/>
    <p:sldMasterId id="2147484810" r:id="rId15"/>
    <p:sldMasterId id="2147484812" r:id="rId16"/>
    <p:sldMasterId id="2147484814" r:id="rId17"/>
    <p:sldMasterId id="2147484816" r:id="rId18"/>
    <p:sldMasterId id="2147484818" r:id="rId19"/>
    <p:sldMasterId id="2147484820" r:id="rId20"/>
    <p:sldMasterId id="2147484888" r:id="rId21"/>
    <p:sldMasterId id="2147484890" r:id="rId22"/>
    <p:sldMasterId id="2147484892" r:id="rId23"/>
    <p:sldMasterId id="2147484894" r:id="rId24"/>
    <p:sldMasterId id="2147484896" r:id="rId25"/>
    <p:sldMasterId id="2147484898" r:id="rId26"/>
    <p:sldMasterId id="2147484900" r:id="rId27"/>
    <p:sldMasterId id="2147484902" r:id="rId28"/>
    <p:sldMasterId id="2147488888" r:id="rId29"/>
  </p:sldMasterIdLst>
  <p:notesMasterIdLst>
    <p:notesMasterId r:id="rId54"/>
  </p:notesMasterIdLst>
  <p:handoutMasterIdLst>
    <p:handoutMasterId r:id="rId55"/>
  </p:handoutMasterIdLst>
  <p:sldIdLst>
    <p:sldId id="6211" r:id="rId30"/>
    <p:sldId id="6369" r:id="rId31"/>
    <p:sldId id="6383" r:id="rId32"/>
    <p:sldId id="6384" r:id="rId33"/>
    <p:sldId id="6351" r:id="rId34"/>
    <p:sldId id="6372" r:id="rId35"/>
    <p:sldId id="6373" r:id="rId36"/>
    <p:sldId id="6375" r:id="rId37"/>
    <p:sldId id="6319" r:id="rId38"/>
    <p:sldId id="6376" r:id="rId39"/>
    <p:sldId id="6321" r:id="rId40"/>
    <p:sldId id="6322" r:id="rId41"/>
    <p:sldId id="6327" r:id="rId42"/>
    <p:sldId id="6332" r:id="rId43"/>
    <p:sldId id="6331" r:id="rId44"/>
    <p:sldId id="6377" r:id="rId45"/>
    <p:sldId id="6378" r:id="rId46"/>
    <p:sldId id="6379" r:id="rId47"/>
    <p:sldId id="6363" r:id="rId48"/>
    <p:sldId id="6359" r:id="rId49"/>
    <p:sldId id="6341" r:id="rId50"/>
    <p:sldId id="6381" r:id="rId51"/>
    <p:sldId id="6380" r:id="rId52"/>
    <p:sldId id="6335" r:id="rId53"/>
  </p:sldIdLst>
  <p:sldSz cx="9144000" cy="6858000" type="screen4x3"/>
  <p:notesSz cx="7023100" cy="9309100"/>
  <p:defaultTextStyle>
    <a:defPPr>
      <a:defRPr lang="en-US"/>
    </a:defPPr>
    <a:lvl1pPr algn="l" rtl="0" fontAlgn="base">
      <a:spcBef>
        <a:spcPct val="0"/>
      </a:spcBef>
      <a:spcAft>
        <a:spcPct val="0"/>
      </a:spcAft>
      <a:defRPr sz="1400" i="1" kern="1200">
        <a:solidFill>
          <a:srgbClr val="000099"/>
        </a:solidFill>
        <a:latin typeface="Arial" charset="0"/>
        <a:ea typeface="+mn-ea"/>
        <a:cs typeface="Arial" charset="0"/>
      </a:defRPr>
    </a:lvl1pPr>
    <a:lvl2pPr marL="457200" algn="l" rtl="0" fontAlgn="base">
      <a:spcBef>
        <a:spcPct val="0"/>
      </a:spcBef>
      <a:spcAft>
        <a:spcPct val="0"/>
      </a:spcAft>
      <a:defRPr sz="1400" i="1" kern="1200">
        <a:solidFill>
          <a:srgbClr val="000099"/>
        </a:solidFill>
        <a:latin typeface="Arial" charset="0"/>
        <a:ea typeface="+mn-ea"/>
        <a:cs typeface="Arial" charset="0"/>
      </a:defRPr>
    </a:lvl2pPr>
    <a:lvl3pPr marL="914400" algn="l" rtl="0" fontAlgn="base">
      <a:spcBef>
        <a:spcPct val="0"/>
      </a:spcBef>
      <a:spcAft>
        <a:spcPct val="0"/>
      </a:spcAft>
      <a:defRPr sz="1400" i="1" kern="1200">
        <a:solidFill>
          <a:srgbClr val="000099"/>
        </a:solidFill>
        <a:latin typeface="Arial" charset="0"/>
        <a:ea typeface="+mn-ea"/>
        <a:cs typeface="Arial" charset="0"/>
      </a:defRPr>
    </a:lvl3pPr>
    <a:lvl4pPr marL="1371600" algn="l" rtl="0" fontAlgn="base">
      <a:spcBef>
        <a:spcPct val="0"/>
      </a:spcBef>
      <a:spcAft>
        <a:spcPct val="0"/>
      </a:spcAft>
      <a:defRPr sz="1400" i="1" kern="1200">
        <a:solidFill>
          <a:srgbClr val="000099"/>
        </a:solidFill>
        <a:latin typeface="Arial" charset="0"/>
        <a:ea typeface="+mn-ea"/>
        <a:cs typeface="Arial" charset="0"/>
      </a:defRPr>
    </a:lvl4pPr>
    <a:lvl5pPr marL="1828800" algn="l" rtl="0" fontAlgn="base">
      <a:spcBef>
        <a:spcPct val="0"/>
      </a:spcBef>
      <a:spcAft>
        <a:spcPct val="0"/>
      </a:spcAft>
      <a:defRPr sz="1400" i="1" kern="1200">
        <a:solidFill>
          <a:srgbClr val="000099"/>
        </a:solidFill>
        <a:latin typeface="Arial" charset="0"/>
        <a:ea typeface="+mn-ea"/>
        <a:cs typeface="Arial" charset="0"/>
      </a:defRPr>
    </a:lvl5pPr>
    <a:lvl6pPr marL="2286000" algn="l" defTabSz="914400" rtl="0" eaLnBrk="1" latinLnBrk="0" hangingPunct="1">
      <a:defRPr sz="1400" i="1" kern="1200">
        <a:solidFill>
          <a:srgbClr val="000099"/>
        </a:solidFill>
        <a:latin typeface="Arial" charset="0"/>
        <a:ea typeface="+mn-ea"/>
        <a:cs typeface="Arial" charset="0"/>
      </a:defRPr>
    </a:lvl6pPr>
    <a:lvl7pPr marL="2743200" algn="l" defTabSz="914400" rtl="0" eaLnBrk="1" latinLnBrk="0" hangingPunct="1">
      <a:defRPr sz="1400" i="1" kern="1200">
        <a:solidFill>
          <a:srgbClr val="000099"/>
        </a:solidFill>
        <a:latin typeface="Arial" charset="0"/>
        <a:ea typeface="+mn-ea"/>
        <a:cs typeface="Arial" charset="0"/>
      </a:defRPr>
    </a:lvl7pPr>
    <a:lvl8pPr marL="3200400" algn="l" defTabSz="914400" rtl="0" eaLnBrk="1" latinLnBrk="0" hangingPunct="1">
      <a:defRPr sz="1400" i="1" kern="1200">
        <a:solidFill>
          <a:srgbClr val="000099"/>
        </a:solidFill>
        <a:latin typeface="Arial" charset="0"/>
        <a:ea typeface="+mn-ea"/>
        <a:cs typeface="Arial" charset="0"/>
      </a:defRPr>
    </a:lvl8pPr>
    <a:lvl9pPr marL="3657600" algn="l" defTabSz="914400" rtl="0" eaLnBrk="1" latinLnBrk="0" hangingPunct="1">
      <a:defRPr sz="1400" i="1" kern="1200">
        <a:solidFill>
          <a:srgbClr val="000099"/>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berly.Anderso.CTR" initials="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CC"/>
    <a:srgbClr val="008000"/>
    <a:srgbClr val="FF6600"/>
    <a:srgbClr val="0000FF"/>
    <a:srgbClr val="00FF00"/>
    <a:srgbClr val="CC99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6" autoAdjust="0"/>
    <p:restoredTop sz="82183" autoAdjust="0"/>
  </p:normalViewPr>
  <p:slideViewPr>
    <p:cSldViewPr snapToGrid="0">
      <p:cViewPr varScale="1">
        <p:scale>
          <a:sx n="87" d="100"/>
          <a:sy n="87" d="100"/>
        </p:scale>
        <p:origin x="-1728" y="-72"/>
      </p:cViewPr>
      <p:guideLst>
        <p:guide orient="horz" pos="1356"/>
        <p:guide pos="2880"/>
      </p:guideLst>
    </p:cSldViewPr>
  </p:slideViewPr>
  <p:outlineViewPr>
    <p:cViewPr>
      <p:scale>
        <a:sx n="33" d="100"/>
        <a:sy n="33" d="100"/>
      </p:scale>
      <p:origin x="0" y="4518"/>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9" d="100"/>
          <a:sy n="79" d="100"/>
        </p:scale>
        <p:origin x="-3240" y="-7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0.xml"/><Relationship Id="rId21" Type="http://schemas.openxmlformats.org/officeDocument/2006/relationships/slideMaster" Target="slideMasters/slideMaster18.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slide" Target="slides/slide18.xml"/><Relationship Id="rId50" Type="http://schemas.openxmlformats.org/officeDocument/2006/relationships/slide" Target="slides/slide21.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Master" Target="slideMasters/slideMaster26.xml"/><Relationship Id="rId41" Type="http://schemas.openxmlformats.org/officeDocument/2006/relationships/slide" Target="slides/slide12.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2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Grp="1" noChangeArrowheads="1"/>
          </p:cNvSpPr>
          <p:nvPr>
            <p:ph type="hdr" sz="quarter"/>
          </p:nvPr>
        </p:nvSpPr>
        <p:spPr bwMode="auto">
          <a:xfrm>
            <a:off x="0" y="0"/>
            <a:ext cx="3043131" cy="465455"/>
          </a:xfrm>
          <a:prstGeom prst="rect">
            <a:avLst/>
          </a:prstGeom>
          <a:noFill/>
          <a:ln w="9525">
            <a:noFill/>
            <a:miter lim="800000"/>
            <a:headEnd/>
            <a:tailEnd/>
          </a:ln>
          <a:effectLst/>
        </p:spPr>
        <p:txBody>
          <a:bodyPr vert="horz" wrap="square" lIns="93929" tIns="46965" rIns="93929" bIns="46965" numCol="1" anchor="t" anchorCtr="0" compatLnSpc="1">
            <a:prstTxWarp prst="textNoShape">
              <a:avLst/>
            </a:prstTxWarp>
          </a:bodyPr>
          <a:lstStyle>
            <a:lvl1pPr algn="l" defTabSz="939426">
              <a:lnSpc>
                <a:spcPct val="100000"/>
              </a:lnSpc>
              <a:defRPr sz="1200" i="0">
                <a:solidFill>
                  <a:schemeClr val="tx1"/>
                </a:solidFill>
                <a:effectLst/>
                <a:latin typeface="Arial" charset="0"/>
                <a:cs typeface="+mn-cs"/>
              </a:defRPr>
            </a:lvl1pPr>
          </a:lstStyle>
          <a:p>
            <a:pPr>
              <a:defRPr/>
            </a:pPr>
            <a:endParaRPr lang="en-US" dirty="0"/>
          </a:p>
        </p:txBody>
      </p:sp>
      <p:sp>
        <p:nvSpPr>
          <p:cNvPr id="456707" name="Rectangle 3"/>
          <p:cNvSpPr>
            <a:spLocks noGrp="1" noChangeArrowheads="1"/>
          </p:cNvSpPr>
          <p:nvPr>
            <p:ph type="dt" sz="quarter" idx="1"/>
          </p:nvPr>
        </p:nvSpPr>
        <p:spPr bwMode="auto">
          <a:xfrm>
            <a:off x="3978377" y="0"/>
            <a:ext cx="3043131" cy="465455"/>
          </a:xfrm>
          <a:prstGeom prst="rect">
            <a:avLst/>
          </a:prstGeom>
          <a:noFill/>
          <a:ln w="9525">
            <a:noFill/>
            <a:miter lim="800000"/>
            <a:headEnd/>
            <a:tailEnd/>
          </a:ln>
          <a:effectLst/>
        </p:spPr>
        <p:txBody>
          <a:bodyPr vert="horz" wrap="square" lIns="93929" tIns="46965" rIns="93929" bIns="46965" numCol="1" anchor="t" anchorCtr="0" compatLnSpc="1">
            <a:prstTxWarp prst="textNoShape">
              <a:avLst/>
            </a:prstTxWarp>
          </a:bodyPr>
          <a:lstStyle>
            <a:lvl1pPr algn="r" defTabSz="939426">
              <a:lnSpc>
                <a:spcPct val="100000"/>
              </a:lnSpc>
              <a:defRPr sz="1200" i="0">
                <a:solidFill>
                  <a:schemeClr val="tx1"/>
                </a:solidFill>
                <a:effectLst/>
                <a:latin typeface="Arial" charset="0"/>
                <a:cs typeface="+mn-cs"/>
              </a:defRPr>
            </a:lvl1pPr>
          </a:lstStyle>
          <a:p>
            <a:pPr>
              <a:defRPr/>
            </a:pPr>
            <a:endParaRPr lang="en-US" dirty="0"/>
          </a:p>
        </p:txBody>
      </p:sp>
      <p:sp>
        <p:nvSpPr>
          <p:cNvPr id="456708" name="Rectangle 4"/>
          <p:cNvSpPr>
            <a:spLocks noGrp="1" noChangeArrowheads="1"/>
          </p:cNvSpPr>
          <p:nvPr>
            <p:ph type="ftr" sz="quarter" idx="2"/>
          </p:nvPr>
        </p:nvSpPr>
        <p:spPr bwMode="auto">
          <a:xfrm>
            <a:off x="0" y="8842051"/>
            <a:ext cx="3043131" cy="465455"/>
          </a:xfrm>
          <a:prstGeom prst="rect">
            <a:avLst/>
          </a:prstGeom>
          <a:noFill/>
          <a:ln w="9525">
            <a:noFill/>
            <a:miter lim="800000"/>
            <a:headEnd/>
            <a:tailEnd/>
          </a:ln>
          <a:effectLst/>
        </p:spPr>
        <p:txBody>
          <a:bodyPr vert="horz" wrap="square" lIns="93929" tIns="46965" rIns="93929" bIns="46965" numCol="1" anchor="b" anchorCtr="0" compatLnSpc="1">
            <a:prstTxWarp prst="textNoShape">
              <a:avLst/>
            </a:prstTxWarp>
          </a:bodyPr>
          <a:lstStyle>
            <a:lvl1pPr algn="l" defTabSz="939426">
              <a:lnSpc>
                <a:spcPct val="100000"/>
              </a:lnSpc>
              <a:defRPr sz="1200" i="0">
                <a:solidFill>
                  <a:schemeClr val="tx1"/>
                </a:solidFill>
                <a:effectLst/>
                <a:latin typeface="Arial" charset="0"/>
                <a:cs typeface="+mn-cs"/>
              </a:defRPr>
            </a:lvl1pPr>
          </a:lstStyle>
          <a:p>
            <a:pPr>
              <a:defRPr/>
            </a:pPr>
            <a:endParaRPr lang="en-US" dirty="0"/>
          </a:p>
        </p:txBody>
      </p:sp>
      <p:sp>
        <p:nvSpPr>
          <p:cNvPr id="456709" name="Rectangle 5"/>
          <p:cNvSpPr>
            <a:spLocks noGrp="1" noChangeArrowheads="1"/>
          </p:cNvSpPr>
          <p:nvPr>
            <p:ph type="sldNum" sz="quarter" idx="3"/>
          </p:nvPr>
        </p:nvSpPr>
        <p:spPr bwMode="auto">
          <a:xfrm>
            <a:off x="3978377" y="8842051"/>
            <a:ext cx="3043131" cy="465455"/>
          </a:xfrm>
          <a:prstGeom prst="rect">
            <a:avLst/>
          </a:prstGeom>
          <a:noFill/>
          <a:ln w="9525">
            <a:noFill/>
            <a:miter lim="800000"/>
            <a:headEnd/>
            <a:tailEnd/>
          </a:ln>
          <a:effectLst/>
        </p:spPr>
        <p:txBody>
          <a:bodyPr vert="horz" wrap="square" lIns="93929" tIns="46965" rIns="93929" bIns="46965" numCol="1" anchor="b" anchorCtr="0" compatLnSpc="1">
            <a:prstTxWarp prst="textNoShape">
              <a:avLst/>
            </a:prstTxWarp>
          </a:bodyPr>
          <a:lstStyle>
            <a:lvl1pPr algn="r" defTabSz="939426">
              <a:lnSpc>
                <a:spcPct val="100000"/>
              </a:lnSpc>
              <a:defRPr sz="1200" i="0">
                <a:solidFill>
                  <a:schemeClr val="tx1"/>
                </a:solidFill>
                <a:effectLst/>
                <a:latin typeface="Arial" charset="0"/>
                <a:cs typeface="+mn-cs"/>
              </a:defRPr>
            </a:lvl1pPr>
          </a:lstStyle>
          <a:p>
            <a:pPr>
              <a:defRPr/>
            </a:pPr>
            <a:fld id="{B70B1CC2-77C1-4360-BF74-967425850916}" type="slidenum">
              <a:rPr lang="en-US"/>
              <a:pPr>
                <a:defRPr/>
              </a:pPr>
              <a:t>‹#›</a:t>
            </a:fld>
            <a:endParaRPr lang="en-US" dirty="0"/>
          </a:p>
        </p:txBody>
      </p:sp>
    </p:spTree>
    <p:extLst>
      <p:ext uri="{BB962C8B-B14F-4D97-AF65-F5344CB8AC3E}">
        <p14:creationId xmlns:p14="http://schemas.microsoft.com/office/powerpoint/2010/main" val="190086993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43131" cy="465455"/>
          </a:xfrm>
          <a:prstGeom prst="rect">
            <a:avLst/>
          </a:prstGeom>
          <a:noFill/>
          <a:ln w="9525">
            <a:noFill/>
            <a:miter lim="800000"/>
            <a:headEnd/>
            <a:tailEnd/>
          </a:ln>
          <a:effectLst/>
        </p:spPr>
        <p:txBody>
          <a:bodyPr vert="horz" wrap="square" lIns="93929" tIns="46965" rIns="93929" bIns="46965" numCol="1" anchor="t" anchorCtr="0" compatLnSpc="1">
            <a:prstTxWarp prst="textNoShape">
              <a:avLst/>
            </a:prstTxWarp>
          </a:bodyPr>
          <a:lstStyle>
            <a:lvl1pPr algn="l" defTabSz="939426">
              <a:lnSpc>
                <a:spcPct val="100000"/>
              </a:lnSpc>
              <a:defRPr sz="1200" i="0">
                <a:solidFill>
                  <a:schemeClr val="tx1"/>
                </a:solidFill>
                <a:effectLst/>
                <a:latin typeface="Arial" charset="0"/>
                <a:cs typeface="+mn-cs"/>
              </a:defRPr>
            </a:lvl1pPr>
          </a:lstStyle>
          <a:p>
            <a:pPr>
              <a:defRPr/>
            </a:pPr>
            <a:endParaRPr lang="en-US" dirty="0"/>
          </a:p>
        </p:txBody>
      </p:sp>
      <p:sp>
        <p:nvSpPr>
          <p:cNvPr id="9219" name="Rectangle 3"/>
          <p:cNvSpPr>
            <a:spLocks noGrp="1" noChangeArrowheads="1"/>
          </p:cNvSpPr>
          <p:nvPr>
            <p:ph type="dt" idx="1"/>
          </p:nvPr>
        </p:nvSpPr>
        <p:spPr bwMode="auto">
          <a:xfrm>
            <a:off x="3978377" y="0"/>
            <a:ext cx="3043131" cy="465455"/>
          </a:xfrm>
          <a:prstGeom prst="rect">
            <a:avLst/>
          </a:prstGeom>
          <a:noFill/>
          <a:ln w="9525">
            <a:noFill/>
            <a:miter lim="800000"/>
            <a:headEnd/>
            <a:tailEnd/>
          </a:ln>
          <a:effectLst/>
        </p:spPr>
        <p:txBody>
          <a:bodyPr vert="horz" wrap="square" lIns="93929" tIns="46965" rIns="93929" bIns="46965" numCol="1" anchor="t" anchorCtr="0" compatLnSpc="1">
            <a:prstTxWarp prst="textNoShape">
              <a:avLst/>
            </a:prstTxWarp>
          </a:bodyPr>
          <a:lstStyle>
            <a:lvl1pPr algn="r" defTabSz="939426">
              <a:lnSpc>
                <a:spcPct val="100000"/>
              </a:lnSpc>
              <a:defRPr sz="1200" i="0">
                <a:solidFill>
                  <a:schemeClr val="tx1"/>
                </a:solidFill>
                <a:effectLst/>
                <a:latin typeface="Arial" charset="0"/>
                <a:cs typeface="+mn-cs"/>
              </a:defRPr>
            </a:lvl1pPr>
          </a:lstStyle>
          <a:p>
            <a:pPr>
              <a:defRPr/>
            </a:pPr>
            <a:endParaRPr lang="en-US" dirty="0"/>
          </a:p>
        </p:txBody>
      </p:sp>
      <p:sp>
        <p:nvSpPr>
          <p:cNvPr id="74756" name="Rectangle 4"/>
          <p:cNvSpPr>
            <a:spLocks noGrp="1" noRot="1" noChangeAspect="1" noChangeArrowheads="1" noTextEdit="1"/>
          </p:cNvSpPr>
          <p:nvPr>
            <p:ph type="sldImg" idx="2"/>
          </p:nvPr>
        </p:nvSpPr>
        <p:spPr bwMode="auto">
          <a:xfrm>
            <a:off x="1185863" y="698500"/>
            <a:ext cx="4654550" cy="3490913"/>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02630" y="4420229"/>
            <a:ext cx="5617843" cy="4190689"/>
          </a:xfrm>
          <a:prstGeom prst="rect">
            <a:avLst/>
          </a:prstGeom>
          <a:noFill/>
          <a:ln w="9525">
            <a:noFill/>
            <a:miter lim="800000"/>
            <a:headEnd/>
            <a:tailEnd/>
          </a:ln>
          <a:effectLst/>
        </p:spPr>
        <p:txBody>
          <a:bodyPr vert="horz" wrap="square" lIns="93929" tIns="46965" rIns="93929" bIns="469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42051"/>
            <a:ext cx="3043131" cy="465455"/>
          </a:xfrm>
          <a:prstGeom prst="rect">
            <a:avLst/>
          </a:prstGeom>
          <a:noFill/>
          <a:ln w="9525">
            <a:noFill/>
            <a:miter lim="800000"/>
            <a:headEnd/>
            <a:tailEnd/>
          </a:ln>
          <a:effectLst/>
        </p:spPr>
        <p:txBody>
          <a:bodyPr vert="horz" wrap="square" lIns="93929" tIns="46965" rIns="93929" bIns="46965" numCol="1" anchor="b" anchorCtr="0" compatLnSpc="1">
            <a:prstTxWarp prst="textNoShape">
              <a:avLst/>
            </a:prstTxWarp>
          </a:bodyPr>
          <a:lstStyle>
            <a:lvl1pPr algn="l" defTabSz="939426">
              <a:lnSpc>
                <a:spcPct val="100000"/>
              </a:lnSpc>
              <a:defRPr sz="1200" i="0">
                <a:solidFill>
                  <a:schemeClr val="tx1"/>
                </a:solidFill>
                <a:effectLst/>
                <a:latin typeface="Arial" charset="0"/>
                <a:cs typeface="+mn-cs"/>
              </a:defRPr>
            </a:lvl1pPr>
          </a:lstStyle>
          <a:p>
            <a:pPr>
              <a:defRPr/>
            </a:pPr>
            <a:endParaRPr lang="en-US" dirty="0"/>
          </a:p>
        </p:txBody>
      </p:sp>
      <p:sp>
        <p:nvSpPr>
          <p:cNvPr id="9223" name="Rectangle 7"/>
          <p:cNvSpPr>
            <a:spLocks noGrp="1" noChangeArrowheads="1"/>
          </p:cNvSpPr>
          <p:nvPr>
            <p:ph type="sldNum" sz="quarter" idx="5"/>
          </p:nvPr>
        </p:nvSpPr>
        <p:spPr bwMode="auto">
          <a:xfrm>
            <a:off x="3978377" y="8842051"/>
            <a:ext cx="3043131" cy="465455"/>
          </a:xfrm>
          <a:prstGeom prst="rect">
            <a:avLst/>
          </a:prstGeom>
          <a:noFill/>
          <a:ln w="9525">
            <a:noFill/>
            <a:miter lim="800000"/>
            <a:headEnd/>
            <a:tailEnd/>
          </a:ln>
          <a:effectLst/>
        </p:spPr>
        <p:txBody>
          <a:bodyPr vert="horz" wrap="square" lIns="93929" tIns="46965" rIns="93929" bIns="46965" numCol="1" anchor="b" anchorCtr="0" compatLnSpc="1">
            <a:prstTxWarp prst="textNoShape">
              <a:avLst/>
            </a:prstTxWarp>
          </a:bodyPr>
          <a:lstStyle>
            <a:lvl1pPr algn="r" defTabSz="939426">
              <a:lnSpc>
                <a:spcPct val="100000"/>
              </a:lnSpc>
              <a:defRPr sz="1200" i="0">
                <a:solidFill>
                  <a:schemeClr val="tx1"/>
                </a:solidFill>
                <a:effectLst/>
                <a:latin typeface="Arial" charset="0"/>
                <a:cs typeface="+mn-cs"/>
              </a:defRPr>
            </a:lvl1pPr>
          </a:lstStyle>
          <a:p>
            <a:pPr>
              <a:defRPr/>
            </a:pPr>
            <a:fld id="{DAC41F77-C91F-4B9B-BB1D-EF7A3DE8122F}" type="slidenum">
              <a:rPr lang="en-US"/>
              <a:pPr>
                <a:defRPr/>
              </a:pPr>
              <a:t>‹#›</a:t>
            </a:fld>
            <a:endParaRPr lang="en-US" dirty="0"/>
          </a:p>
        </p:txBody>
      </p:sp>
    </p:spTree>
    <p:extLst>
      <p:ext uri="{BB962C8B-B14F-4D97-AF65-F5344CB8AC3E}">
        <p14:creationId xmlns:p14="http://schemas.microsoft.com/office/powerpoint/2010/main" val="2774974593"/>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US" dirty="0" smtClean="0"/>
              <a:t>Hello.  My name is Terry Landreth and I am the Supervisor for the CE Planning Office.  </a:t>
            </a:r>
          </a:p>
        </p:txBody>
      </p:sp>
      <p:sp>
        <p:nvSpPr>
          <p:cNvPr id="88068" name="Slide Number Placeholder 3"/>
          <p:cNvSpPr>
            <a:spLocks noGrp="1"/>
          </p:cNvSpPr>
          <p:nvPr>
            <p:ph type="sldNum" sz="quarter" idx="5"/>
          </p:nvPr>
        </p:nvSpPr>
        <p:spPr/>
        <p:txBody>
          <a:bodyPr/>
          <a:lstStyle/>
          <a:p>
            <a:pPr defTabSz="937997">
              <a:defRPr/>
            </a:pPr>
            <a:fld id="{34D42CD6-7901-412F-8D66-2407D68816AB}" type="slidenum">
              <a:rPr lang="en-US" smtClean="0"/>
              <a:pPr defTabSz="937997">
                <a:defRPr/>
              </a:pPr>
              <a:t>1</a:t>
            </a:fld>
            <a:endParaRPr lang="en-US" dirty="0" smtClean="0"/>
          </a:p>
        </p:txBody>
      </p:sp>
      <p:sp>
        <p:nvSpPr>
          <p:cNvPr id="5" name="Footer Placeholder 4"/>
          <p:cNvSpPr>
            <a:spLocks noGrp="1"/>
          </p:cNvSpPr>
          <p:nvPr>
            <p:ph type="ftr" sz="quarter" idx="4"/>
          </p:nvPr>
        </p:nvSpPr>
        <p:spPr/>
        <p:txBody>
          <a:bodyPr/>
          <a:lstStyle/>
          <a:p>
            <a:pPr>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Installation Development Plan or IDP is a required document and our current version was developed by a contractor on behalf of the Air Force.  The effort started in 2014 and the Final was received this past June.  We are pleased with the support we received from our mission partners and staff agencies during the contractor’s fact finding stage and during the reviews that were requested.  In general the IDP addresses the alignment of our plans with the Air Force mission, the existing conditions on the base and opportunities for the future.</a:t>
            </a:r>
          </a:p>
          <a:p>
            <a:endParaRPr lang="en-US" dirty="0" smtClean="0"/>
          </a:p>
          <a:p>
            <a:r>
              <a:rPr lang="en-US" dirty="0" smtClean="0"/>
              <a:t>For those on base, the IDP is found at the link shown here.  For those that are not on base, this document is mark For Official Use Only so there are some restrictions on what can be disseminated.  If you have some specific question, please feel free to contact me and I’ll see what I can do.</a:t>
            </a:r>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10</a:t>
            </a:fld>
            <a:endParaRPr lang="en-US" dirty="0"/>
          </a:p>
        </p:txBody>
      </p:sp>
    </p:spTree>
    <p:extLst>
      <p:ext uri="{BB962C8B-B14F-4D97-AF65-F5344CB8AC3E}">
        <p14:creationId xmlns:p14="http://schemas.microsoft.com/office/powerpoint/2010/main" val="4167812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main sections</a:t>
            </a:r>
            <a:r>
              <a:rPr lang="en-US" baseline="0" dirty="0" smtClean="0"/>
              <a:t> of the IDP .  In case they are not shown clearly, they are the </a:t>
            </a:r>
          </a:p>
          <a:p>
            <a:r>
              <a:rPr lang="en-US" dirty="0" smtClean="0"/>
              <a:t>Strategic</a:t>
            </a:r>
            <a:r>
              <a:rPr lang="en-US" baseline="0" dirty="0" smtClean="0"/>
              <a:t> Vision Alignment</a:t>
            </a:r>
          </a:p>
          <a:p>
            <a:r>
              <a:rPr lang="en-US" baseline="0" dirty="0" smtClean="0"/>
              <a:t>Installation Setting</a:t>
            </a:r>
          </a:p>
          <a:p>
            <a:r>
              <a:rPr lang="en-US" baseline="0" dirty="0" smtClean="0"/>
              <a:t>Planning Constraints</a:t>
            </a:r>
          </a:p>
          <a:p>
            <a:r>
              <a:rPr lang="en-US" baseline="0" dirty="0" smtClean="0"/>
              <a:t>Installation Capacity Opportunities</a:t>
            </a:r>
          </a:p>
          <a:p>
            <a:r>
              <a:rPr lang="en-US" baseline="0" dirty="0" smtClean="0"/>
              <a:t>Sustainability Development Indicators</a:t>
            </a:r>
          </a:p>
          <a:p>
            <a:r>
              <a:rPr lang="en-US" baseline="0" dirty="0" smtClean="0"/>
              <a:t>Future Development Planning</a:t>
            </a:r>
          </a:p>
          <a:p>
            <a:r>
              <a:rPr lang="en-US" baseline="0" dirty="0" smtClean="0"/>
              <a:t>And </a:t>
            </a:r>
          </a:p>
          <a:p>
            <a:r>
              <a:rPr lang="en-US" baseline="0" dirty="0" smtClean="0"/>
              <a:t>Plan Implementation</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11</a:t>
            </a:fld>
            <a:endParaRPr lang="en-US" dirty="0"/>
          </a:p>
        </p:txBody>
      </p:sp>
    </p:spTree>
    <p:extLst>
      <p:ext uri="{BB962C8B-B14F-4D97-AF65-F5344CB8AC3E}">
        <p14:creationId xmlns:p14="http://schemas.microsoft.com/office/powerpoint/2010/main" val="4065096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Strategic Alignment,</a:t>
            </a:r>
            <a:r>
              <a:rPr lang="en-US" baseline="0" dirty="0" smtClean="0"/>
              <a:t> the vision of the DoD, Air Force, the AF Civil Engineer, the Air Force Materiel Command and Robins AFB were all examined to ensure that any planning effort would be in step with the overall direction desired.</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12</a:t>
            </a:fld>
            <a:endParaRPr lang="en-US" dirty="0"/>
          </a:p>
        </p:txBody>
      </p:sp>
    </p:spTree>
    <p:extLst>
      <p:ext uri="{BB962C8B-B14F-4D97-AF65-F5344CB8AC3E}">
        <p14:creationId xmlns:p14="http://schemas.microsoft.com/office/powerpoint/2010/main" val="53281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the IDP looks at the existing state of Robins</a:t>
            </a:r>
            <a:r>
              <a:rPr lang="en-US" baseline="0" dirty="0" smtClean="0"/>
              <a:t> AFB and its capabilities.  Most of these facts have been seen before but I wish to point out one.  Prior to 2010, Robins AFB had the longest Runway in Georgia.  After 2010, Atlanta-Hartsfield International added 500 feet to their longest runway and they now hold the to top honor for Runway size but we are still hanging in at the top.</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13</a:t>
            </a:fld>
            <a:endParaRPr lang="en-US" dirty="0"/>
          </a:p>
        </p:txBody>
      </p:sp>
    </p:spTree>
    <p:extLst>
      <p:ext uri="{BB962C8B-B14F-4D97-AF65-F5344CB8AC3E}">
        <p14:creationId xmlns:p14="http://schemas.microsoft.com/office/powerpoint/2010/main" val="1164102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the IDP addresses those items that have an impact on how we use the land available to use.  Anything</a:t>
            </a:r>
            <a:r>
              <a:rPr lang="en-US" baseline="0" dirty="0" smtClean="0"/>
              <a:t> that places a restriction on the use of a parcel of land is called a c</a:t>
            </a:r>
            <a:r>
              <a:rPr lang="en-US" dirty="0" smtClean="0"/>
              <a:t>onstraint.  Wetlands and environmental concerns provide a large number of restrictions on how and if we can us a parcel of land.  Archeological</a:t>
            </a:r>
            <a:r>
              <a:rPr lang="en-US" baseline="0" dirty="0" smtClean="0"/>
              <a:t> and historical concerns were also identified. </a:t>
            </a:r>
            <a:r>
              <a:rPr lang="en-US" dirty="0" smtClean="0"/>
              <a:t> There are also issues of clearances for security and safety, operational clearances</a:t>
            </a:r>
            <a:r>
              <a:rPr lang="en-US" baseline="0" dirty="0" smtClean="0"/>
              <a:t> such as aircraft wing clearances, clearances and restrictions due to hazardous or explosive substances.</a:t>
            </a:r>
          </a:p>
          <a:p>
            <a:endParaRPr lang="en-US" baseline="0" dirty="0" smtClean="0"/>
          </a:p>
          <a:p>
            <a:r>
              <a:rPr lang="en-US" baseline="0" dirty="0" smtClean="0"/>
              <a:t>This chart here provides a view of some of the wetland constraints and….</a:t>
            </a:r>
            <a:endParaRPr lang="en-US" dirty="0" smtClean="0"/>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14</a:t>
            </a:fld>
            <a:endParaRPr lang="en-US" dirty="0"/>
          </a:p>
        </p:txBody>
      </p:sp>
    </p:spTree>
    <p:extLst>
      <p:ext uri="{BB962C8B-B14F-4D97-AF65-F5344CB8AC3E}">
        <p14:creationId xmlns:p14="http://schemas.microsoft.com/office/powerpoint/2010/main" val="2787769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here indicates some of the noise</a:t>
            </a:r>
            <a:r>
              <a:rPr lang="en-US" baseline="0" dirty="0" smtClean="0"/>
              <a:t> and operational restrictions that exist due to airfield operations.</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15</a:t>
            </a:fld>
            <a:endParaRPr lang="en-US" dirty="0"/>
          </a:p>
        </p:txBody>
      </p:sp>
    </p:spTree>
    <p:extLst>
      <p:ext uri="{BB962C8B-B14F-4D97-AF65-F5344CB8AC3E}">
        <p14:creationId xmlns:p14="http://schemas.microsoft.com/office/powerpoint/2010/main" val="1188228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we are involved in requirement planning, the IDP looked at the existing conditions of our facility systems and provides guidance on prioritization and maintenance needs. It also addressed the ability of those existing systems to take on more load.  This chart shows the legend for the Existing Conditions and Growth Capacity chart I’ll show shortly  to indicated how the systems were graded for existing conditions and their ability to grow without having to expand or the space capacity in the system.</a:t>
            </a:r>
          </a:p>
          <a:p>
            <a:endParaRPr lang="en-US" dirty="0" smtClean="0"/>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16</a:t>
            </a:fld>
            <a:endParaRPr lang="en-US" dirty="0"/>
          </a:p>
        </p:txBody>
      </p:sp>
    </p:spTree>
    <p:extLst>
      <p:ext uri="{BB962C8B-B14F-4D97-AF65-F5344CB8AC3E}">
        <p14:creationId xmlns:p14="http://schemas.microsoft.com/office/powerpoint/2010/main" val="1164102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chart identifies those areas where improvements are warranted in order to maintain or sustain the base’s mission handling capability into the future.  No critical needs were identified but those shown as yellow here are areas that need to stay near the top of our priorities for improvement.</a:t>
            </a:r>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17</a:t>
            </a:fld>
            <a:endParaRPr lang="en-US" dirty="0"/>
          </a:p>
        </p:txBody>
      </p:sp>
    </p:spTree>
    <p:extLst>
      <p:ext uri="{BB962C8B-B14F-4D97-AF65-F5344CB8AC3E}">
        <p14:creationId xmlns:p14="http://schemas.microsoft.com/office/powerpoint/2010/main" val="1164102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major opportunities the</a:t>
            </a:r>
            <a:r>
              <a:rPr lang="en-US" baseline="0" dirty="0" smtClean="0"/>
              <a:t> IDP addressed was the availability of land cleared of significant constraints and suitable for new construction.  It does include some paved spaces if they were deemed as being expendable and some demolition sites if the facility is already on the list..  </a:t>
            </a:r>
          </a:p>
          <a:p>
            <a:endParaRPr lang="en-US" baseline="0" dirty="0" smtClean="0"/>
          </a:p>
          <a:p>
            <a:r>
              <a:rPr lang="en-US" baseline="0" dirty="0" smtClean="0"/>
              <a:t>Two of the areas did not contain any significant developable parcels.  These were located on the east side of the base where the swamp is and there were a large number of constraints such as wetlands.  </a:t>
            </a:r>
          </a:p>
          <a:p>
            <a:endParaRPr lang="en-US" baseline="0" dirty="0" smtClean="0"/>
          </a:p>
          <a:p>
            <a:r>
              <a:rPr lang="en-US" baseline="0" dirty="0" smtClean="0"/>
              <a:t>The next slides will provide a little clarity on the available parcels in the other 4 districts</a:t>
            </a:r>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18</a:t>
            </a:fld>
            <a:endParaRPr lang="en-US" dirty="0"/>
          </a:p>
        </p:txBody>
      </p:sp>
    </p:spTree>
    <p:extLst>
      <p:ext uri="{BB962C8B-B14F-4D97-AF65-F5344CB8AC3E}">
        <p14:creationId xmlns:p14="http://schemas.microsoft.com/office/powerpoint/2010/main" val="1164102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numbered circles</a:t>
            </a:r>
            <a:r>
              <a:rPr lang="en-US" baseline="0" dirty="0" smtClean="0"/>
              <a:t> on this map provide the locations of our near-term and future projects.  As you can see, they are scattered through out the entire installation to meet the needs of our Mission Partners.</a:t>
            </a:r>
          </a:p>
          <a:p>
            <a:endParaRPr lang="en-US" baseline="0" dirty="0" smtClean="0"/>
          </a:p>
          <a:p>
            <a:r>
              <a:rPr lang="en-US" baseline="0" dirty="0" smtClean="0"/>
              <a:t>The next set of slides provide a listing of those projects identified here.</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19</a:t>
            </a:fld>
            <a:endParaRPr lang="en-US" dirty="0"/>
          </a:p>
        </p:txBody>
      </p:sp>
    </p:spTree>
    <p:extLst>
      <p:ext uri="{BB962C8B-B14F-4D97-AF65-F5344CB8AC3E}">
        <p14:creationId xmlns:p14="http://schemas.microsoft.com/office/powerpoint/2010/main" val="3633857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 basic topics I would like to present, include an Overview of the CE Planning Office, a quick look at what is the scope of “Planning” at the Base Level and then take a look at the recently completed Installation Development Plan, its contents and what it provides to the Planning effort.</a:t>
            </a:r>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2</a:t>
            </a:fld>
            <a:endParaRPr lang="en-US" dirty="0"/>
          </a:p>
        </p:txBody>
      </p:sp>
    </p:spTree>
    <p:extLst>
      <p:ext uri="{BB962C8B-B14F-4D97-AF65-F5344CB8AC3E}">
        <p14:creationId xmlns:p14="http://schemas.microsoft.com/office/powerpoint/2010/main" val="4167812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represents some Road</a:t>
            </a:r>
            <a:r>
              <a:rPr lang="en-US" baseline="0" dirty="0" smtClean="0"/>
              <a:t> work, Building Additions and a few possible new construction projects.  Most of these projects are the larger scale Military constructions or MILCON projects.  MILCON projects, except for a small amount of smaller unspecified projects, are line item by Congress and in the past these have been becoming fewer and fewer.  This means that much in our near term plans will be pushed out to future years.</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20</a:t>
            </a:fld>
            <a:endParaRPr lang="en-US" dirty="0"/>
          </a:p>
        </p:txBody>
      </p:sp>
    </p:spTree>
    <p:extLst>
      <p:ext uri="{BB962C8B-B14F-4D97-AF65-F5344CB8AC3E}">
        <p14:creationId xmlns:p14="http://schemas.microsoft.com/office/powerpoint/2010/main" val="3839505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two slides</a:t>
            </a:r>
            <a:r>
              <a:rPr lang="en-US" baseline="0" dirty="0" smtClean="0"/>
              <a:t> provide our longer term vision  based on current requirements</a:t>
            </a:r>
          </a:p>
          <a:p>
            <a:r>
              <a:rPr lang="en-US" dirty="0" smtClean="0"/>
              <a:t>Most of these long term</a:t>
            </a:r>
            <a:r>
              <a:rPr lang="en-US" baseline="0" dirty="0" smtClean="0"/>
              <a:t> requirement are part of our future MILCON program</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21</a:t>
            </a:fld>
            <a:endParaRPr lang="en-US" dirty="0"/>
          </a:p>
        </p:txBody>
      </p:sp>
    </p:spTree>
    <p:extLst>
      <p:ext uri="{BB962C8B-B14F-4D97-AF65-F5344CB8AC3E}">
        <p14:creationId xmlns:p14="http://schemas.microsoft.com/office/powerpoint/2010/main" val="2045150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defTabSz="924310"/>
            <a:fld id="{960DE2D7-5471-4E2E-9E93-8594F96453A5}" type="slidenum">
              <a:rPr lang="en-US" smtClean="0">
                <a:latin typeface="Arial" pitchFamily="34" charset="0"/>
              </a:rPr>
              <a:pPr defTabSz="924310"/>
              <a:t>22</a:t>
            </a:fld>
            <a:endParaRPr lang="en-US" dirty="0" smtClean="0">
              <a:latin typeface="Arial" pitchFamily="34" charset="0"/>
            </a:endParaRPr>
          </a:p>
        </p:txBody>
      </p:sp>
      <p:sp>
        <p:nvSpPr>
          <p:cNvPr id="31747" name="Rectangle 2"/>
          <p:cNvSpPr>
            <a:spLocks noGrp="1" noRot="1" noChangeAspect="1" noChangeArrowheads="1" noTextEdit="1"/>
          </p:cNvSpPr>
          <p:nvPr>
            <p:ph type="sldImg"/>
          </p:nvPr>
        </p:nvSpPr>
        <p:spPr>
          <a:xfrm>
            <a:off x="1182688" y="698500"/>
            <a:ext cx="4656137" cy="3492500"/>
          </a:xfrm>
          <a:ln/>
        </p:spPr>
      </p:sp>
      <p:sp>
        <p:nvSpPr>
          <p:cNvPr id="31748" name="Rectangle 3"/>
          <p:cNvSpPr>
            <a:spLocks noGrp="1" noChangeArrowheads="1"/>
          </p:cNvSpPr>
          <p:nvPr>
            <p:ph type="body" idx="1"/>
          </p:nvPr>
        </p:nvSpPr>
        <p:spPr>
          <a:noFill/>
          <a:ln/>
        </p:spPr>
        <p:txBody>
          <a:bodyPr/>
          <a:lstStyle/>
          <a:p>
            <a:pPr eaLnBrk="1" hangingPunct="1"/>
            <a:r>
              <a:rPr lang="en-US" sz="1600" dirty="0" smtClean="0">
                <a:latin typeface="Arial" pitchFamily="34" charset="0"/>
              </a:rPr>
              <a:t>One other item that may be of interest,</a:t>
            </a:r>
            <a:r>
              <a:rPr lang="en-US" sz="1600" baseline="0" dirty="0" smtClean="0">
                <a:latin typeface="Arial" pitchFamily="34" charset="0"/>
              </a:rPr>
              <a:t> this is not part of the IDP is our IDIQ Contract List.  </a:t>
            </a:r>
          </a:p>
          <a:p>
            <a:pPr eaLnBrk="1" hangingPunct="1"/>
            <a:endParaRPr lang="en-US" sz="1600" baseline="0" dirty="0" smtClean="0">
              <a:latin typeface="Arial" pitchFamily="34" charset="0"/>
            </a:endParaRPr>
          </a:p>
          <a:p>
            <a:pPr eaLnBrk="1" hangingPunct="1"/>
            <a:r>
              <a:rPr lang="en-US" sz="1600" baseline="0" dirty="0" smtClean="0">
                <a:latin typeface="Arial" pitchFamily="34" charset="0"/>
              </a:rPr>
              <a:t>These Indefinite Delivery, Indefinite Quantity  or open ended contracts, when they become available are typically announced on the federal business opportunities or </a:t>
            </a:r>
            <a:r>
              <a:rPr lang="en-US" sz="1600" baseline="0" dirty="0" err="1" smtClean="0">
                <a:latin typeface="Arial" pitchFamily="34" charset="0"/>
              </a:rPr>
              <a:t>fbo</a:t>
            </a:r>
            <a:r>
              <a:rPr lang="en-US" sz="1600" baseline="0" dirty="0" smtClean="0">
                <a:latin typeface="Arial" pitchFamily="34" charset="0"/>
              </a:rPr>
              <a:t> website.  Any contract that is let by the base for competitive bids are announced on that website.  Some of these such are mandated for special programs.</a:t>
            </a:r>
            <a:endParaRPr lang="en-US" dirty="0"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here is my contact information for reference</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23</a:t>
            </a:fld>
            <a:endParaRPr lang="en-US" dirty="0"/>
          </a:p>
        </p:txBody>
      </p:sp>
    </p:spTree>
    <p:extLst>
      <p:ext uri="{BB962C8B-B14F-4D97-AF65-F5344CB8AC3E}">
        <p14:creationId xmlns:p14="http://schemas.microsoft.com/office/powerpoint/2010/main" val="412772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all for your time and attention.  Are there any Questions?</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24</a:t>
            </a:fld>
            <a:endParaRPr lang="en-US" dirty="0"/>
          </a:p>
        </p:txBody>
      </p:sp>
    </p:spTree>
    <p:extLst>
      <p:ext uri="{BB962C8B-B14F-4D97-AF65-F5344CB8AC3E}">
        <p14:creationId xmlns:p14="http://schemas.microsoft.com/office/powerpoint/2010/main" val="801072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planning Office is a part of the Engineering Division in the 78</a:t>
            </a:r>
            <a:r>
              <a:rPr lang="en-US" baseline="30000" dirty="0" smtClean="0"/>
              <a:t>th</a:t>
            </a:r>
            <a:r>
              <a:rPr lang="en-US" dirty="0" smtClean="0"/>
              <a:t> Civil Engineer Group </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3</a:t>
            </a:fld>
            <a:endParaRPr lang="en-US" dirty="0"/>
          </a:p>
        </p:txBody>
      </p:sp>
    </p:spTree>
    <p:extLst>
      <p:ext uri="{BB962C8B-B14F-4D97-AF65-F5344CB8AC3E}">
        <p14:creationId xmlns:p14="http://schemas.microsoft.com/office/powerpoint/2010/main" val="3600241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within</a:t>
            </a:r>
            <a:r>
              <a:rPr lang="en-US" baseline="0" dirty="0" smtClean="0"/>
              <a:t> the Planning Office there are four main responsibilities</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4</a:t>
            </a:fld>
            <a:endParaRPr lang="en-US" dirty="0"/>
          </a:p>
        </p:txBody>
      </p:sp>
    </p:spTree>
    <p:extLst>
      <p:ext uri="{BB962C8B-B14F-4D97-AF65-F5344CB8AC3E}">
        <p14:creationId xmlns:p14="http://schemas.microsoft.com/office/powerpoint/2010/main" val="342110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smtClean="0"/>
              <a:t>First, I would</a:t>
            </a:r>
            <a:r>
              <a:rPr lang="en-US" sz="800" baseline="0" dirty="0" smtClean="0"/>
              <a:t> like to talk about the space office. We manage mainly the Administrative space on base. We typically do that in response to a need or mission requirement.  We do have the responsibility to locate space for organizational growth, make recommendations for consolidations and help folks plan moves as mission change.  In order to manage spaces effectively,  we conduct space audits. We are looking for vacancies, unused or improperly used spaces and occupant organizations.  </a:t>
            </a:r>
          </a:p>
          <a:p>
            <a:r>
              <a:rPr lang="en-US" sz="800" dirty="0" smtClean="0"/>
              <a:t>Another </a:t>
            </a:r>
            <a:r>
              <a:rPr lang="en-US" sz="800" dirty="0"/>
              <a:t>item in our basket of responsibility is the Airfield.  We focus on the physical asset, the pavement, the lights, physical obstructions, etc. </a:t>
            </a:r>
            <a:r>
              <a:rPr lang="en-US" sz="800" dirty="0" smtClean="0"/>
              <a:t> Whenever </a:t>
            </a:r>
            <a:r>
              <a:rPr lang="en-US" sz="800" dirty="0"/>
              <a:t>there are </a:t>
            </a:r>
            <a:r>
              <a:rPr lang="en-US" sz="800" dirty="0" smtClean="0"/>
              <a:t>construction projects that occur </a:t>
            </a:r>
            <a:r>
              <a:rPr lang="en-US" sz="800" dirty="0"/>
              <a:t>in the area of the airfield, </a:t>
            </a:r>
            <a:r>
              <a:rPr lang="en-US" sz="800" dirty="0" smtClean="0"/>
              <a:t>a Temporary </a:t>
            </a:r>
            <a:r>
              <a:rPr lang="en-US" sz="800" dirty="0"/>
              <a:t>Construction </a:t>
            </a:r>
            <a:r>
              <a:rPr lang="en-US" sz="800" dirty="0" smtClean="0"/>
              <a:t>Waiver request is made.  In order to have a TCW approved by the </a:t>
            </a:r>
            <a:r>
              <a:rPr lang="en-US" sz="800" dirty="0"/>
              <a:t>Installation </a:t>
            </a:r>
            <a:r>
              <a:rPr lang="en-US" sz="800" dirty="0" smtClean="0"/>
              <a:t>Commander, specific safety</a:t>
            </a:r>
            <a:r>
              <a:rPr lang="en-US" sz="800" baseline="0" dirty="0" smtClean="0"/>
              <a:t> </a:t>
            </a:r>
            <a:r>
              <a:rPr lang="en-US" sz="800" dirty="0" smtClean="0"/>
              <a:t>reviews are performed and mitigation plan is prepared to ensure any risk to Airfield operations and safety has been noted and addressed.  The airfield is frequently inspected and specialized condition assessments are made periodically.</a:t>
            </a:r>
            <a:r>
              <a:rPr lang="en-US" sz="800" baseline="0" dirty="0" smtClean="0"/>
              <a:t> T</a:t>
            </a:r>
            <a:r>
              <a:rPr lang="en-US" sz="800" dirty="0" smtClean="0"/>
              <a:t>he findings of these feed into our plans for projects that are required to maintain the airfield in prime operational condition.  These efforts have paid off.</a:t>
            </a:r>
            <a:r>
              <a:rPr lang="en-US" sz="800" baseline="0" dirty="0" smtClean="0"/>
              <a:t> </a:t>
            </a:r>
            <a:r>
              <a:rPr lang="en-US" sz="800" dirty="0" smtClean="0"/>
              <a:t>  </a:t>
            </a:r>
            <a:r>
              <a:rPr lang="en-US" sz="800" dirty="0"/>
              <a:t>Our airfield is typically rated among the best airfields in the Air Force.  This is the result of great team work that comes from frequent coordination with all the affected </a:t>
            </a:r>
            <a:r>
              <a:rPr lang="en-US" sz="800" dirty="0" smtClean="0"/>
              <a:t>parties and</a:t>
            </a:r>
            <a:r>
              <a:rPr lang="en-US" sz="800" baseline="0" dirty="0" smtClean="0"/>
              <a:t> management priorities.  </a:t>
            </a:r>
          </a:p>
          <a:p>
            <a:r>
              <a:rPr lang="en-US" sz="800" dirty="0" smtClean="0"/>
              <a:t>Our planning support responsibilities address those task that support all the other area as well as picking up those miscellaneous tasks that always exist in every organization.  These </a:t>
            </a:r>
            <a:r>
              <a:rPr lang="en-US" sz="800" dirty="0"/>
              <a:t>technicians make this happen.  They help create the documents, maps and drawings that are needed by our mission.  They also assist the entire division with our Safety and Security programs and Facility Management</a:t>
            </a:r>
            <a:r>
              <a:rPr lang="en-US" sz="800" dirty="0" smtClean="0"/>
              <a:t>.</a:t>
            </a:r>
          </a:p>
          <a:p>
            <a:r>
              <a:rPr lang="en-US" sz="800" dirty="0" smtClean="0"/>
              <a:t>I deliberately have saved Community Planning for last as it feeds into my overview of Planning and the Installation Development Plan.</a:t>
            </a:r>
          </a:p>
          <a:p>
            <a:r>
              <a:rPr lang="en-US" sz="800" dirty="0" smtClean="0"/>
              <a:t>There are two main tasks performed by Community Planning.  The first is to ensure new facilities are sited or located in an appropriate place. It is the job of the community planner to ensure all requirements for new facilities are sited in functionally compatible areas and that any potential land use constraints are avoided.  Some of the constraints would include aircraft clearances, environmental concerns, and safety.  </a:t>
            </a:r>
          </a:p>
          <a:p>
            <a:r>
              <a:rPr lang="en-US" sz="800" dirty="0" smtClean="0"/>
              <a:t>The next major task of the Community Planner is to serve as the Point of Contact for Encroachment Management issues. Encroachment Management is the process of minimizing the impact of the base on the community and the community on the base.  In the past encroachment has been limited to the clearances required for airfield operations known as Air Installation Compatible Use Zones or AICUZ but in the past few years, this definition of Encroachment has been expanding.  It now includes impacts of one mission to another and all the areas of base and community interactions and includes, traffic, storm water, environmental issues and many other areas. </a:t>
            </a:r>
          </a:p>
          <a:p>
            <a:endParaRPr lang="en-US" sz="800" dirty="0" smtClean="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5</a:t>
            </a:fld>
            <a:endParaRPr lang="en-US" dirty="0"/>
          </a:p>
        </p:txBody>
      </p:sp>
    </p:spTree>
    <p:extLst>
      <p:ext uri="{BB962C8B-B14F-4D97-AF65-F5344CB8AC3E}">
        <p14:creationId xmlns:p14="http://schemas.microsoft.com/office/powerpoint/2010/main" val="1877105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Now, I wish to touch on briefly what I see as Base Level Planning.  Many people think that planning involves an answer to the question, “What will the Base Look like 50 years from now?”  Other than pretty much like it does now, I can not say.  Many factors affect the overall Mission of Robins AFB.  The needs of the Air Force, Congressional Funding and Vision, changes in Technology, Changes in threats and our response.</a:t>
            </a:r>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6</a:t>
            </a:fld>
            <a:endParaRPr lang="en-US" dirty="0"/>
          </a:p>
        </p:txBody>
      </p:sp>
    </p:spTree>
    <p:extLst>
      <p:ext uri="{BB962C8B-B14F-4D97-AF65-F5344CB8AC3E}">
        <p14:creationId xmlns:p14="http://schemas.microsoft.com/office/powerpoint/2010/main" val="633397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t>All of these</a:t>
            </a:r>
            <a:r>
              <a:rPr lang="en-US" u="none" baseline="0" dirty="0" smtClean="0"/>
              <a:t> considerations occur at much higher levels than here at Robins and I have no crystal ball to see what changes may be included in the next 50 years or how the funding will move to bring about those changes.</a:t>
            </a:r>
          </a:p>
          <a:p>
            <a:endParaRPr lang="en-US" u="none" baseline="0" dirty="0" smtClean="0"/>
          </a:p>
          <a:p>
            <a:r>
              <a:rPr lang="en-US" u="none" baseline="0" dirty="0" smtClean="0"/>
              <a:t>Well if our vision is so limited, what is there left to base level planning?  How can we “plan” at all?</a:t>
            </a:r>
            <a:endParaRPr lang="en-US" u="none" dirty="0" smtClean="0"/>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7</a:t>
            </a:fld>
            <a:endParaRPr lang="en-US" dirty="0"/>
          </a:p>
        </p:txBody>
      </p:sp>
    </p:spTree>
    <p:extLst>
      <p:ext uri="{BB962C8B-B14F-4D97-AF65-F5344CB8AC3E}">
        <p14:creationId xmlns:p14="http://schemas.microsoft.com/office/powerpoint/2010/main" val="63339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none" dirty="0" smtClean="0"/>
              <a:t>There is a lot of room for planning with what I refer to as Requirement and Opportunity Planning.  What are the requirements</a:t>
            </a:r>
            <a:r>
              <a:rPr lang="en-US" u="none" baseline="0" dirty="0" smtClean="0"/>
              <a:t> for our current mission, what is needed to maintain and improve our base assets, what opportunities can the base offer to it’s current mission partners and what capabilities do we have for higher Air Force to consider when they do planning at their level.</a:t>
            </a:r>
            <a:endParaRPr lang="en-US" u="none" dirty="0" smtClean="0"/>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8</a:t>
            </a:fld>
            <a:endParaRPr lang="en-US" dirty="0"/>
          </a:p>
        </p:txBody>
      </p:sp>
    </p:spTree>
    <p:extLst>
      <p:ext uri="{BB962C8B-B14F-4D97-AF65-F5344CB8AC3E}">
        <p14:creationId xmlns:p14="http://schemas.microsoft.com/office/powerpoint/2010/main" val="63339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that idea of Planning in mind,</a:t>
            </a:r>
            <a:r>
              <a:rPr lang="en-US" baseline="0" dirty="0" smtClean="0"/>
              <a:t> we have a tool that brings most of the planning criteria into one place.</a:t>
            </a:r>
          </a:p>
          <a:p>
            <a:endParaRPr lang="en-US" baseline="0" dirty="0" smtClean="0"/>
          </a:p>
          <a:p>
            <a:r>
              <a:rPr lang="en-US" baseline="0" dirty="0" smtClean="0"/>
              <a:t>Welcome to the Installation Development Plan.</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AC41F77-C91F-4B9B-BB1D-EF7A3DE8122F}" type="slidenum">
              <a:rPr lang="en-US" smtClean="0"/>
              <a:pPr>
                <a:defRPr/>
              </a:pPr>
              <a:t>9</a:t>
            </a:fld>
            <a:endParaRPr lang="en-US" dirty="0"/>
          </a:p>
        </p:txBody>
      </p:sp>
    </p:spTree>
    <p:extLst>
      <p:ext uri="{BB962C8B-B14F-4D97-AF65-F5344CB8AC3E}">
        <p14:creationId xmlns:p14="http://schemas.microsoft.com/office/powerpoint/2010/main" val="17637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flipV="1">
            <a:off x="0" y="6400800"/>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gn="ctr">
              <a:lnSpc>
                <a:spcPct val="85000"/>
              </a:lnSpc>
              <a:defRPr/>
            </a:pPr>
            <a:endParaRPr lang="en-US" dirty="0">
              <a:effectLst>
                <a:outerShdw blurRad="38100" dist="38100" dir="2700000" algn="tl">
                  <a:srgbClr val="000000">
                    <a:alpha val="43137"/>
                  </a:srgbClr>
                </a:outerShdw>
              </a:effectLst>
              <a:cs typeface="+mn-cs"/>
            </a:endParaRPr>
          </a:p>
        </p:txBody>
      </p:sp>
      <p:sp>
        <p:nvSpPr>
          <p:cNvPr id="5" name="Rectangle 9"/>
          <p:cNvSpPr>
            <a:spLocks noChangeArrowheads="1"/>
          </p:cNvSpPr>
          <p:nvPr/>
        </p:nvSpPr>
        <p:spPr bwMode="auto">
          <a:xfrm flipV="1">
            <a:off x="0" y="1219200"/>
            <a:ext cx="9144000" cy="76200"/>
          </a:xfrm>
          <a:prstGeom prst="rect">
            <a:avLst/>
          </a:prstGeom>
          <a:gradFill rotWithShape="0">
            <a:gsLst>
              <a:gs pos="0">
                <a:schemeClr val="accent1">
                  <a:gamma/>
                  <a:tint val="21176"/>
                  <a:invGamma/>
                </a:schemeClr>
              </a:gs>
              <a:gs pos="100000">
                <a:schemeClr val="accent1"/>
              </a:gs>
            </a:gsLst>
            <a:lin ang="0" scaled="1"/>
          </a:gradFill>
          <a:ln w="9525">
            <a:noFill/>
            <a:miter lim="800000"/>
            <a:headEnd/>
            <a:tailEnd/>
          </a:ln>
          <a:effectLst/>
        </p:spPr>
        <p:txBody>
          <a:bodyPr wrap="none" anchor="ctr"/>
          <a:lstStyle/>
          <a:p>
            <a:pPr algn="ctr">
              <a:lnSpc>
                <a:spcPct val="85000"/>
              </a:lnSpc>
              <a:defRPr/>
            </a:pPr>
            <a:endParaRPr lang="en-US" dirty="0">
              <a:effectLst>
                <a:outerShdw blurRad="38100" dist="38100" dir="2700000" algn="tl">
                  <a:srgbClr val="000000">
                    <a:alpha val="43137"/>
                  </a:srgbClr>
                </a:outerShdw>
              </a:effectLst>
              <a:cs typeface="+mn-cs"/>
            </a:endParaRPr>
          </a:p>
        </p:txBody>
      </p:sp>
      <p:sp>
        <p:nvSpPr>
          <p:cNvPr id="5122" name="Rectangle 2"/>
          <p:cNvSpPr>
            <a:spLocks noGrp="1" noChangeArrowheads="1"/>
          </p:cNvSpPr>
          <p:nvPr>
            <p:ph type="ctrTitle" sz="quarter"/>
          </p:nvPr>
        </p:nvSpPr>
        <p:spPr>
          <a:xfrm>
            <a:off x="4419600" y="1447800"/>
            <a:ext cx="4495800" cy="2667000"/>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sz="quarter" idx="1"/>
          </p:nvPr>
        </p:nvSpPr>
        <p:spPr>
          <a:xfrm>
            <a:off x="4419600" y="4343400"/>
            <a:ext cx="4495800" cy="1828800"/>
          </a:xfrm>
        </p:spPr>
        <p:txBody>
          <a:bodyPr/>
          <a:lstStyle>
            <a:lvl1pPr marL="0" indent="0" algn="ctr">
              <a:buFont typeface="Wingdings" pitchFamily="2" charset="2"/>
              <a:buNone/>
              <a:defRPr sz="2000"/>
            </a:lvl1pPr>
          </a:lstStyle>
          <a:p>
            <a:r>
              <a:rPr lang="en-US"/>
              <a:t>Click to edit Master subtitle style</a:t>
            </a:r>
          </a:p>
        </p:txBody>
      </p:sp>
      <p:sp>
        <p:nvSpPr>
          <p:cNvPr id="6" name="Rectangle 6"/>
          <p:cNvSpPr>
            <a:spLocks noGrp="1" noChangeArrowheads="1"/>
          </p:cNvSpPr>
          <p:nvPr>
            <p:ph type="dt" sz="half" idx="10"/>
          </p:nvPr>
        </p:nvSpPr>
        <p:spPr bwMode="auto">
          <a:xfrm>
            <a:off x="304800" y="6477000"/>
            <a:ext cx="1905000" cy="338138"/>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lnSpc>
                <a:spcPct val="100000"/>
              </a:lnSpc>
              <a:defRPr i="0">
                <a:solidFill>
                  <a:schemeClr val="tx1"/>
                </a:solidFill>
                <a:effectLst/>
                <a:latin typeface="Arial" charset="0"/>
                <a:cs typeface="+mn-cs"/>
              </a:defRPr>
            </a:lvl1pPr>
          </a:lstStyle>
          <a:p>
            <a:pPr>
              <a:defRPr/>
            </a:pPr>
            <a:endParaRPr lang="en-US" dirty="0"/>
          </a:p>
        </p:txBody>
      </p:sp>
      <p:sp>
        <p:nvSpPr>
          <p:cNvPr id="7" name="Rectangle 8"/>
          <p:cNvSpPr>
            <a:spLocks noGrp="1" noChangeArrowheads="1"/>
          </p:cNvSpPr>
          <p:nvPr>
            <p:ph type="sldNum" sz="quarter" idx="11"/>
          </p:nvPr>
        </p:nvSpPr>
        <p:spPr>
          <a:xfrm>
            <a:off x="7029450" y="6477000"/>
            <a:ext cx="1905000" cy="338138"/>
          </a:xfrm>
        </p:spPr>
        <p:txBody>
          <a:bodyPr/>
          <a:lstStyle>
            <a:lvl1pPr>
              <a:defRPr/>
            </a:lvl1pPr>
          </a:lstStyle>
          <a:p>
            <a:pPr>
              <a:defRPr/>
            </a:pPr>
            <a:fld id="{EA8CC65E-AF4B-484C-80CE-940F037BDD81}" type="slidenum">
              <a:rPr lang="en-US"/>
              <a:pPr>
                <a:defRPr/>
              </a:pPr>
              <a:t>‹#›</a:t>
            </a:fld>
            <a:endParaRPr lang="en-US" dirty="0"/>
          </a:p>
        </p:txBody>
      </p:sp>
      <p:sp>
        <p:nvSpPr>
          <p:cNvPr id="8" name="Rectangle 6"/>
          <p:cNvSpPr>
            <a:spLocks noGrp="1" noChangeArrowheads="1"/>
          </p:cNvSpPr>
          <p:nvPr>
            <p:ph type="ftr" sz="quarter" idx="12"/>
          </p:nvPr>
        </p:nvSpPr>
        <p:spPr/>
        <p:txBody>
          <a:bodyPr/>
          <a:lstStyle>
            <a:lvl1pPr algn="ctr" eaLnBrk="0" hangingPunct="0">
              <a:lnSpc>
                <a:spcPct val="100000"/>
              </a:lnSpc>
              <a:defRPr b="1">
                <a:solidFill>
                  <a:schemeClr val="tx1"/>
                </a:solidFill>
                <a:effectLst/>
                <a:latin typeface="Times New Roman" pitchFamily="18" charset="0"/>
                <a:cs typeface="+mn-cs"/>
              </a:defRPr>
            </a:lvl1pPr>
          </a:lstStyle>
          <a:p>
            <a:pPr>
              <a:defRPr/>
            </a:pPr>
            <a:r>
              <a:rPr lang="en-US" dirty="0"/>
              <a:t>“Two Types of Class...First and None”</a:t>
            </a:r>
          </a:p>
        </p:txBody>
      </p:sp>
      <p:pic>
        <p:nvPicPr>
          <p:cNvPr id="9" name="Picture 12" descr="78 ABW logo"/>
          <p:cNvPicPr>
            <a:picLocks noChangeAspect="1" noChangeArrowheads="1"/>
          </p:cNvPicPr>
          <p:nvPr userDrawn="1"/>
        </p:nvPicPr>
        <p:blipFill>
          <a:blip r:embed="rId2" cstate="print"/>
          <a:srcRect/>
          <a:stretch>
            <a:fillRect/>
          </a:stretch>
        </p:blipFill>
        <p:spPr bwMode="auto">
          <a:xfrm>
            <a:off x="7696200" y="0"/>
            <a:ext cx="1295400" cy="1235075"/>
          </a:xfrm>
          <a:prstGeom prst="rect">
            <a:avLst/>
          </a:prstGeom>
          <a:noFill/>
          <a:ln w="9525">
            <a:noFill/>
            <a:miter lim="800000"/>
            <a:headEnd/>
            <a:tailEnd/>
          </a:ln>
        </p:spPr>
      </p:pic>
      <p:pic>
        <p:nvPicPr>
          <p:cNvPr id="10" name="Picture 10" descr="smallaflogo"/>
          <p:cNvPicPr>
            <a:picLocks noChangeAspect="1" noChangeArrowheads="1"/>
          </p:cNvPicPr>
          <p:nvPr userDrawn="1"/>
        </p:nvPicPr>
        <p:blipFill>
          <a:blip r:embed="rId3" cstate="print"/>
          <a:srcRect/>
          <a:stretch>
            <a:fillRect/>
          </a:stretch>
        </p:blipFill>
        <p:spPr bwMode="auto">
          <a:xfrm>
            <a:off x="152400" y="38100"/>
            <a:ext cx="1231900" cy="1131888"/>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dirty="0"/>
              <a:t>“Two Types of Class...First and None”</a:t>
            </a:r>
          </a:p>
        </p:txBody>
      </p:sp>
      <p:sp>
        <p:nvSpPr>
          <p:cNvPr id="5" name="Rectangle 7"/>
          <p:cNvSpPr>
            <a:spLocks noGrp="1" noChangeArrowheads="1"/>
          </p:cNvSpPr>
          <p:nvPr>
            <p:ph type="sldNum" sz="quarter" idx="11"/>
          </p:nvPr>
        </p:nvSpPr>
        <p:spPr>
          <a:ln/>
        </p:spPr>
        <p:txBody>
          <a:bodyPr/>
          <a:lstStyle>
            <a:lvl1pPr>
              <a:defRPr/>
            </a:lvl1pPr>
          </a:lstStyle>
          <a:p>
            <a:pPr>
              <a:defRPr/>
            </a:pPr>
            <a:fld id="{7EC1FB8D-5497-4B2E-930A-FC0D26A8436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27000"/>
            <a:ext cx="2171700" cy="612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27000"/>
            <a:ext cx="6362700" cy="612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r>
              <a:rPr lang="en-US" dirty="0"/>
              <a:t>“Two Types of Class...First and None”</a:t>
            </a:r>
          </a:p>
        </p:txBody>
      </p:sp>
      <p:sp>
        <p:nvSpPr>
          <p:cNvPr id="5" name="Rectangle 7"/>
          <p:cNvSpPr>
            <a:spLocks noGrp="1" noChangeArrowheads="1"/>
          </p:cNvSpPr>
          <p:nvPr>
            <p:ph type="sldNum" sz="quarter" idx="11"/>
          </p:nvPr>
        </p:nvSpPr>
        <p:spPr>
          <a:ln/>
        </p:spPr>
        <p:txBody>
          <a:bodyPr/>
          <a:lstStyle>
            <a:lvl1pPr>
              <a:defRPr/>
            </a:lvl1pPr>
          </a:lstStyle>
          <a:p>
            <a:pPr>
              <a:defRPr/>
            </a:pPr>
            <a:fld id="{46A947C5-D6DA-4C5D-8507-CFFC0194244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447800"/>
            <a:ext cx="4267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24400" y="1447800"/>
            <a:ext cx="4267200" cy="4800600"/>
          </a:xfrm>
        </p:spPr>
        <p:txBody>
          <a:bodyPr/>
          <a:lstStyle/>
          <a:p>
            <a:pPr lvl="0"/>
            <a:endParaRPr lang="en-US" noProof="0" smtClean="0"/>
          </a:p>
        </p:txBody>
      </p:sp>
      <p:sp>
        <p:nvSpPr>
          <p:cNvPr id="5" name="Rectangle 5"/>
          <p:cNvSpPr>
            <a:spLocks noGrp="1" noChangeArrowheads="1"/>
          </p:cNvSpPr>
          <p:nvPr>
            <p:ph type="dt" sz="half" idx="10"/>
          </p:nvPr>
        </p:nvSpPr>
        <p:spPr>
          <a:xfrm>
            <a:off x="304800" y="6477000"/>
            <a:ext cx="1905000" cy="33813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228600" y="6553200"/>
            <a:ext cx="1295400" cy="304800"/>
          </a:xfrm>
          <a:prstGeom prst="rect">
            <a:avLst/>
          </a:prstGeom>
          <a:ln/>
        </p:spPr>
        <p:txBody>
          <a:bodyPr/>
          <a:lstStyle>
            <a:lvl1pPr>
              <a:defRPr/>
            </a:lvl1pPr>
          </a:lstStyle>
          <a:p>
            <a:pPr>
              <a:defRPr/>
            </a:pPr>
            <a:r>
              <a:rPr lang="en-US"/>
              <a:t>Integrity – Service - Excellence</a:t>
            </a:r>
          </a:p>
        </p:txBody>
      </p:sp>
      <p:sp>
        <p:nvSpPr>
          <p:cNvPr id="7" name="Rectangle 7"/>
          <p:cNvSpPr>
            <a:spLocks noGrp="1" noChangeArrowheads="1"/>
          </p:cNvSpPr>
          <p:nvPr>
            <p:ph type="sldNum" sz="quarter" idx="12"/>
          </p:nvPr>
        </p:nvSpPr>
        <p:spPr>
          <a:ln/>
        </p:spPr>
        <p:txBody>
          <a:bodyPr/>
          <a:lstStyle>
            <a:lvl1pPr>
              <a:defRPr/>
            </a:lvl1pPr>
          </a:lstStyle>
          <a:p>
            <a:pPr>
              <a:defRPr/>
            </a:pPr>
            <a:fld id="{05810563-4588-4FA9-8987-C5A55E3C21B3}" type="slidenum">
              <a:rPr lang="en-US"/>
              <a:pPr>
                <a:defRPr/>
              </a:pPr>
              <a:t>‹#›</a:t>
            </a:fld>
            <a:endParaRPr lang="en-US"/>
          </a:p>
        </p:txBody>
      </p:sp>
    </p:spTree>
    <p:extLst>
      <p:ext uri="{BB962C8B-B14F-4D97-AF65-F5344CB8AC3E}">
        <p14:creationId xmlns:p14="http://schemas.microsoft.com/office/powerpoint/2010/main" val="210300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flipV="1">
            <a:off x="0" y="6400800"/>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gn="ctr">
              <a:lnSpc>
                <a:spcPct val="85000"/>
              </a:lnSpc>
              <a:defRPr/>
            </a:pPr>
            <a:endParaRPr lang="en-US">
              <a:effectLst>
                <a:outerShdw blurRad="38100" dist="38100" dir="2700000" algn="tl">
                  <a:srgbClr val="000000">
                    <a:alpha val="43137"/>
                  </a:srgbClr>
                </a:outerShdw>
              </a:effectLst>
            </a:endParaRPr>
          </a:p>
        </p:txBody>
      </p:sp>
      <p:sp>
        <p:nvSpPr>
          <p:cNvPr id="5" name="Rectangle 9"/>
          <p:cNvSpPr>
            <a:spLocks noChangeArrowheads="1"/>
          </p:cNvSpPr>
          <p:nvPr/>
        </p:nvSpPr>
        <p:spPr bwMode="auto">
          <a:xfrm flipV="1">
            <a:off x="0" y="1219200"/>
            <a:ext cx="9144000" cy="76200"/>
          </a:xfrm>
          <a:prstGeom prst="rect">
            <a:avLst/>
          </a:prstGeom>
          <a:gradFill rotWithShape="0">
            <a:gsLst>
              <a:gs pos="0">
                <a:schemeClr val="accent1">
                  <a:gamma/>
                  <a:tint val="21176"/>
                  <a:invGamma/>
                </a:schemeClr>
              </a:gs>
              <a:gs pos="100000">
                <a:schemeClr val="accent1"/>
              </a:gs>
            </a:gsLst>
            <a:lin ang="0" scaled="1"/>
          </a:gradFill>
          <a:ln w="9525">
            <a:noFill/>
            <a:miter lim="800000"/>
            <a:headEnd/>
            <a:tailEnd/>
          </a:ln>
          <a:effectLst/>
        </p:spPr>
        <p:txBody>
          <a:bodyPr wrap="none" anchor="ctr"/>
          <a:lstStyle/>
          <a:p>
            <a:pPr algn="ctr">
              <a:lnSpc>
                <a:spcPct val="85000"/>
              </a:lnSpc>
              <a:defRPr/>
            </a:pPr>
            <a:endParaRPr lang="en-US">
              <a:effectLst>
                <a:outerShdw blurRad="38100" dist="38100" dir="2700000" algn="tl">
                  <a:srgbClr val="000000">
                    <a:alpha val="43137"/>
                  </a:srgbClr>
                </a:outerShdw>
              </a:effectLst>
            </a:endParaRPr>
          </a:p>
        </p:txBody>
      </p:sp>
      <p:sp>
        <p:nvSpPr>
          <p:cNvPr id="5122" name="Rectangle 2"/>
          <p:cNvSpPr>
            <a:spLocks noGrp="1" noChangeArrowheads="1"/>
          </p:cNvSpPr>
          <p:nvPr>
            <p:ph type="ctrTitle" sz="quarter"/>
          </p:nvPr>
        </p:nvSpPr>
        <p:spPr>
          <a:xfrm>
            <a:off x="4419600" y="1447800"/>
            <a:ext cx="4495800" cy="2667000"/>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sz="quarter" idx="1"/>
          </p:nvPr>
        </p:nvSpPr>
        <p:spPr>
          <a:xfrm>
            <a:off x="4419600" y="4343400"/>
            <a:ext cx="4495800" cy="1828800"/>
          </a:xfrm>
        </p:spPr>
        <p:txBody>
          <a:bodyPr/>
          <a:lstStyle>
            <a:lvl1pPr marL="0" indent="0" algn="ctr">
              <a:buFont typeface="Wingdings" pitchFamily="2" charset="2"/>
              <a:buNone/>
              <a:defRPr sz="2000"/>
            </a:lvl1pPr>
          </a:lstStyle>
          <a:p>
            <a:r>
              <a:rPr lang="en-US"/>
              <a:t>Click to edit Master subtitle style</a:t>
            </a:r>
          </a:p>
        </p:txBody>
      </p:sp>
      <p:sp>
        <p:nvSpPr>
          <p:cNvPr id="6" name="Rectangle 6"/>
          <p:cNvSpPr>
            <a:spLocks noGrp="1" noChangeArrowheads="1"/>
          </p:cNvSpPr>
          <p:nvPr>
            <p:ph type="dt" sz="half" idx="10"/>
          </p:nvPr>
        </p:nvSpPr>
        <p:spPr bwMode="auto">
          <a:xfrm>
            <a:off x="304800" y="6477000"/>
            <a:ext cx="1905000" cy="338138"/>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lnSpc>
                <a:spcPct val="100000"/>
              </a:lnSpc>
              <a:defRPr i="0">
                <a:solidFill>
                  <a:schemeClr val="tx1"/>
                </a:solidFill>
                <a:effectLst/>
                <a:latin typeface="Arial" charset="0"/>
                <a:cs typeface="+mn-cs"/>
              </a:defRPr>
            </a:lvl1pPr>
          </a:lstStyle>
          <a:p>
            <a:pPr>
              <a:defRPr/>
            </a:pPr>
            <a:endParaRPr lang="en-US">
              <a:solidFill>
                <a:srgbClr val="000000"/>
              </a:solidFill>
            </a:endParaRPr>
          </a:p>
        </p:txBody>
      </p:sp>
      <p:sp>
        <p:nvSpPr>
          <p:cNvPr id="7" name="Rectangle 8"/>
          <p:cNvSpPr>
            <a:spLocks noGrp="1" noChangeArrowheads="1"/>
          </p:cNvSpPr>
          <p:nvPr>
            <p:ph type="sldNum" sz="quarter" idx="11"/>
          </p:nvPr>
        </p:nvSpPr>
        <p:spPr>
          <a:xfrm>
            <a:off x="7029450" y="6477000"/>
            <a:ext cx="1905000" cy="338138"/>
          </a:xfrm>
        </p:spPr>
        <p:txBody>
          <a:bodyPr/>
          <a:lstStyle>
            <a:lvl1pPr>
              <a:defRPr/>
            </a:lvl1pPr>
          </a:lstStyle>
          <a:p>
            <a:pPr>
              <a:defRPr/>
            </a:pPr>
            <a:fld id="{854EC8B1-7E77-4E15-990F-5572A9010B31}" type="slidenum">
              <a:rPr lang="en-US">
                <a:solidFill>
                  <a:srgbClr val="000000"/>
                </a:solidFill>
              </a:rPr>
              <a:pPr>
                <a:defRPr/>
              </a:pPr>
              <a:t>‹#›</a:t>
            </a:fld>
            <a:endParaRPr lang="en-US">
              <a:solidFill>
                <a:srgbClr val="000000"/>
              </a:solidFill>
            </a:endParaRPr>
          </a:p>
        </p:txBody>
      </p:sp>
      <p:sp>
        <p:nvSpPr>
          <p:cNvPr id="8" name="Rectangle 6"/>
          <p:cNvSpPr>
            <a:spLocks noGrp="1" noChangeArrowheads="1"/>
          </p:cNvSpPr>
          <p:nvPr>
            <p:ph type="ftr" sz="quarter" idx="12"/>
          </p:nvPr>
        </p:nvSpPr>
        <p:spPr>
          <a:xfrm>
            <a:off x="1003300" y="6477000"/>
            <a:ext cx="7264400" cy="338138"/>
          </a:xfrm>
          <a:prstGeom prst="rect">
            <a:avLst/>
          </a:prstGeom>
        </p:spPr>
        <p:txBody>
          <a:bodyPr/>
          <a:lstStyle>
            <a:lvl1pPr algn="ctr" eaLnBrk="0" hangingPunct="0">
              <a:lnSpc>
                <a:spcPct val="100000"/>
              </a:lnSpc>
              <a:defRPr b="1">
                <a:solidFill>
                  <a:schemeClr val="tx1"/>
                </a:solidFill>
                <a:effectLst/>
                <a:latin typeface="Times New Roman" pitchFamily="18" charset="0"/>
                <a:cs typeface="+mn-cs"/>
              </a:defRPr>
            </a:lvl1pPr>
          </a:lstStyle>
          <a:p>
            <a:pPr>
              <a:defRPr/>
            </a:pPr>
            <a:r>
              <a:rPr lang="en-US" smtClean="0">
                <a:solidFill>
                  <a:srgbClr val="000000"/>
                </a:solidFill>
              </a:rPr>
              <a:t>“Two Types of Class...First and None”</a:t>
            </a:r>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394E54E6-478D-401E-9C6B-0D3CA1F2BB0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xfrm>
            <a:off x="1003300" y="6477000"/>
            <a:ext cx="7264400" cy="338138"/>
          </a:xfrm>
          <a:prstGeom prst="rect">
            <a:avLst/>
          </a:prstGeom>
          <a:ln/>
        </p:spPr>
        <p:txBody>
          <a:bodyPr/>
          <a:lstStyle>
            <a:lvl1pPr>
              <a:defRPr/>
            </a:lvl1pPr>
          </a:lstStyle>
          <a:p>
            <a:pPr>
              <a:defRPr/>
            </a:pPr>
            <a:r>
              <a:rPr lang="en-US" smtClean="0"/>
              <a:t>“Two Types of Class...First and None”</a:t>
            </a:r>
            <a:endParaRPr lang="en-US" dirty="0"/>
          </a:p>
        </p:txBody>
      </p:sp>
      <p:sp>
        <p:nvSpPr>
          <p:cNvPr id="5" name="Rectangle 7"/>
          <p:cNvSpPr>
            <a:spLocks noGrp="1" noChangeArrowheads="1"/>
          </p:cNvSpPr>
          <p:nvPr>
            <p:ph type="sldNum" sz="quarter" idx="11"/>
          </p:nvPr>
        </p:nvSpPr>
        <p:spPr>
          <a:ln/>
        </p:spPr>
        <p:txBody>
          <a:bodyPr/>
          <a:lstStyle>
            <a:lvl1pPr>
              <a:defRPr/>
            </a:lvl1pPr>
          </a:lstStyle>
          <a:p>
            <a:pPr>
              <a:defRPr/>
            </a:pPr>
            <a:fld id="{3CDD0C1B-F8AA-4D5D-8D87-DE2CD4BB2C7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47800"/>
            <a:ext cx="426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447800"/>
            <a:ext cx="426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xfrm>
            <a:off x="1003300" y="6477000"/>
            <a:ext cx="7264400" cy="338138"/>
          </a:xfrm>
          <a:prstGeom prst="rect">
            <a:avLst/>
          </a:prstGeom>
          <a:ln/>
        </p:spPr>
        <p:txBody>
          <a:bodyPr/>
          <a:lstStyle>
            <a:lvl1pPr>
              <a:defRPr/>
            </a:lvl1pPr>
          </a:lstStyle>
          <a:p>
            <a:pPr>
              <a:defRPr/>
            </a:pPr>
            <a:r>
              <a:rPr lang="en-US" smtClean="0"/>
              <a:t>“Two Types of Class...First and None”</a:t>
            </a:r>
            <a:endParaRPr lang="en-US" dirty="0"/>
          </a:p>
        </p:txBody>
      </p:sp>
      <p:sp>
        <p:nvSpPr>
          <p:cNvPr id="6" name="Rectangle 7"/>
          <p:cNvSpPr>
            <a:spLocks noGrp="1" noChangeArrowheads="1"/>
          </p:cNvSpPr>
          <p:nvPr>
            <p:ph type="sldNum" sz="quarter" idx="11"/>
          </p:nvPr>
        </p:nvSpPr>
        <p:spPr>
          <a:ln/>
        </p:spPr>
        <p:txBody>
          <a:bodyPr/>
          <a:lstStyle>
            <a:lvl1pPr>
              <a:defRPr/>
            </a:lvl1pPr>
          </a:lstStyle>
          <a:p>
            <a:pPr>
              <a:defRPr/>
            </a:pPr>
            <a:fld id="{8961BD97-2B54-4357-B787-294214588B4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F919CAD3-F3DA-4F89-8C99-6510E7F0C02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xfrm>
            <a:off x="1003300" y="6477000"/>
            <a:ext cx="7264400" cy="338138"/>
          </a:xfrm>
          <a:prstGeom prst="rect">
            <a:avLst/>
          </a:prstGeom>
          <a:ln/>
        </p:spPr>
        <p:txBody>
          <a:bodyPr/>
          <a:lstStyle>
            <a:lvl1pPr>
              <a:defRPr/>
            </a:lvl1pPr>
          </a:lstStyle>
          <a:p>
            <a:pPr>
              <a:defRPr/>
            </a:pPr>
            <a:r>
              <a:rPr lang="en-US" smtClean="0"/>
              <a:t>“Two Types of Class...First and None”</a:t>
            </a:r>
            <a:endParaRPr lang="en-US" dirty="0"/>
          </a:p>
        </p:txBody>
      </p:sp>
      <p:sp>
        <p:nvSpPr>
          <p:cNvPr id="4" name="Rectangle 7"/>
          <p:cNvSpPr>
            <a:spLocks noGrp="1" noChangeArrowheads="1"/>
          </p:cNvSpPr>
          <p:nvPr>
            <p:ph type="sldNum" sz="quarter" idx="11"/>
          </p:nvPr>
        </p:nvSpPr>
        <p:spPr>
          <a:ln/>
        </p:spPr>
        <p:txBody>
          <a:bodyPr/>
          <a:lstStyle>
            <a:lvl1pPr>
              <a:defRPr/>
            </a:lvl1pPr>
          </a:lstStyle>
          <a:p>
            <a:pPr>
              <a:defRPr/>
            </a:pPr>
            <a:fld id="{13DAAB95-0B3A-4520-B6C3-DD7BCE99275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7"/>
          <p:cNvSpPr>
            <a:spLocks noGrp="1" noChangeArrowheads="1"/>
          </p:cNvSpPr>
          <p:nvPr>
            <p:ph type="sldNum" sz="quarter" idx="11"/>
          </p:nvPr>
        </p:nvSpPr>
        <p:spPr>
          <a:ln/>
        </p:spPr>
        <p:txBody>
          <a:bodyPr/>
          <a:lstStyle>
            <a:lvl1pPr>
              <a:defRPr/>
            </a:lvl1pPr>
          </a:lstStyle>
          <a:p>
            <a:pPr>
              <a:defRPr/>
            </a:pPr>
            <a:fld id="{3C00ED9A-7DC7-4631-AC83-ED98A864122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ftr" sz="quarter" idx="10"/>
          </p:nvPr>
        </p:nvSpPr>
        <p:spPr>
          <a:ln/>
        </p:spPr>
        <p:txBody>
          <a:bodyPr/>
          <a:lstStyle>
            <a:lvl1pPr>
              <a:defRPr/>
            </a:lvl1pPr>
          </a:lstStyle>
          <a:p>
            <a:pPr>
              <a:defRPr/>
            </a:pPr>
            <a:r>
              <a:rPr lang="en-US" dirty="0"/>
              <a:t>“Two Types of Class...First and None”</a:t>
            </a:r>
          </a:p>
        </p:txBody>
      </p:sp>
      <p:sp>
        <p:nvSpPr>
          <p:cNvPr id="5" name="Rectangle 7"/>
          <p:cNvSpPr>
            <a:spLocks noGrp="1" noChangeArrowheads="1"/>
          </p:cNvSpPr>
          <p:nvPr>
            <p:ph type="sldNum" sz="quarter" idx="11"/>
          </p:nvPr>
        </p:nvSpPr>
        <p:spPr>
          <a:ln/>
        </p:spPr>
        <p:txBody>
          <a:bodyPr/>
          <a:lstStyle>
            <a:lvl1pPr>
              <a:defRPr/>
            </a:lvl1pPr>
          </a:lstStyle>
          <a:p>
            <a:pPr>
              <a:defRPr/>
            </a:pPr>
            <a:fld id="{B1241A43-3D8B-4524-972E-6F8669844094}"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xfrm>
            <a:off x="1003300" y="6477000"/>
            <a:ext cx="7264400" cy="338138"/>
          </a:xfrm>
          <a:prstGeom prst="rect">
            <a:avLst/>
          </a:prstGeom>
          <a:ln/>
        </p:spPr>
        <p:txBody>
          <a:bodyPr/>
          <a:lstStyle>
            <a:lvl1pPr>
              <a:defRPr/>
            </a:lvl1pPr>
          </a:lstStyle>
          <a:p>
            <a:pPr>
              <a:defRPr/>
            </a:pPr>
            <a:r>
              <a:rPr lang="en-US" smtClean="0"/>
              <a:t>“Two Types of Class...First and None”</a:t>
            </a:r>
            <a:endParaRPr lang="en-US" dirty="0"/>
          </a:p>
        </p:txBody>
      </p:sp>
      <p:sp>
        <p:nvSpPr>
          <p:cNvPr id="6" name="Rectangle 7"/>
          <p:cNvSpPr>
            <a:spLocks noGrp="1" noChangeArrowheads="1"/>
          </p:cNvSpPr>
          <p:nvPr>
            <p:ph type="sldNum" sz="quarter" idx="11"/>
          </p:nvPr>
        </p:nvSpPr>
        <p:spPr>
          <a:ln/>
        </p:spPr>
        <p:txBody>
          <a:bodyPr/>
          <a:lstStyle>
            <a:lvl1pPr>
              <a:defRPr/>
            </a:lvl1pPr>
          </a:lstStyle>
          <a:p>
            <a:pPr>
              <a:defRPr/>
            </a:pPr>
            <a:fld id="{64F5289B-C70B-41A3-841B-49AEBA18EE4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7"/>
          <p:cNvSpPr>
            <a:spLocks noGrp="1" noChangeArrowheads="1"/>
          </p:cNvSpPr>
          <p:nvPr>
            <p:ph type="sldNum" sz="quarter" idx="11"/>
          </p:nvPr>
        </p:nvSpPr>
        <p:spPr>
          <a:ln/>
        </p:spPr>
        <p:txBody>
          <a:bodyPr/>
          <a:lstStyle>
            <a:lvl1pPr>
              <a:defRPr/>
            </a:lvl1pPr>
          </a:lstStyle>
          <a:p>
            <a:pPr>
              <a:defRPr/>
            </a:pPr>
            <a:fld id="{C92F4D44-1FE5-435B-846B-26C09F5E7A6C}"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xfrm>
            <a:off x="1003300" y="6477000"/>
            <a:ext cx="7264400" cy="338138"/>
          </a:xfrm>
          <a:prstGeom prst="rect">
            <a:avLst/>
          </a:prstGeom>
          <a:ln/>
        </p:spPr>
        <p:txBody>
          <a:bodyPr/>
          <a:lstStyle>
            <a:lvl1pPr>
              <a:defRPr/>
            </a:lvl1pPr>
          </a:lstStyle>
          <a:p>
            <a:pPr>
              <a:defRPr/>
            </a:pPr>
            <a:r>
              <a:rPr lang="en-US" smtClean="0"/>
              <a:t>“Two Types of Class...First and None”</a:t>
            </a:r>
            <a:endParaRPr lang="en-US" dirty="0"/>
          </a:p>
        </p:txBody>
      </p:sp>
      <p:sp>
        <p:nvSpPr>
          <p:cNvPr id="5" name="Rectangle 7"/>
          <p:cNvSpPr>
            <a:spLocks noGrp="1" noChangeArrowheads="1"/>
          </p:cNvSpPr>
          <p:nvPr>
            <p:ph type="sldNum" sz="quarter" idx="11"/>
          </p:nvPr>
        </p:nvSpPr>
        <p:spPr>
          <a:ln/>
        </p:spPr>
        <p:txBody>
          <a:bodyPr/>
          <a:lstStyle>
            <a:lvl1pPr>
              <a:defRPr/>
            </a:lvl1pPr>
          </a:lstStyle>
          <a:p>
            <a:pPr>
              <a:defRPr/>
            </a:pPr>
            <a:fld id="{FE66E074-E13C-42E0-9F17-DA4484A8AD3E}"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27000"/>
            <a:ext cx="2171700" cy="6121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27000"/>
            <a:ext cx="6362700" cy="612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xfrm>
            <a:off x="1003300" y="6477000"/>
            <a:ext cx="7264400" cy="338138"/>
          </a:xfrm>
          <a:prstGeom prst="rect">
            <a:avLst/>
          </a:prstGeom>
          <a:ln/>
        </p:spPr>
        <p:txBody>
          <a:bodyPr/>
          <a:lstStyle>
            <a:lvl1pPr>
              <a:defRPr/>
            </a:lvl1pPr>
          </a:lstStyle>
          <a:p>
            <a:pPr>
              <a:defRPr/>
            </a:pPr>
            <a:r>
              <a:rPr lang="en-US" smtClean="0"/>
              <a:t>“Two Types of Class...First and None”</a:t>
            </a:r>
            <a:endParaRPr lang="en-US" dirty="0"/>
          </a:p>
        </p:txBody>
      </p:sp>
      <p:sp>
        <p:nvSpPr>
          <p:cNvPr id="5" name="Rectangle 7"/>
          <p:cNvSpPr>
            <a:spLocks noGrp="1" noChangeArrowheads="1"/>
          </p:cNvSpPr>
          <p:nvPr>
            <p:ph type="sldNum" sz="quarter" idx="11"/>
          </p:nvPr>
        </p:nvSpPr>
        <p:spPr>
          <a:ln/>
        </p:spPr>
        <p:txBody>
          <a:bodyPr/>
          <a:lstStyle>
            <a:lvl1pPr>
              <a:defRPr/>
            </a:lvl1pPr>
          </a:lstStyle>
          <a:p>
            <a:pPr>
              <a:defRPr/>
            </a:pPr>
            <a:fld id="{80B7CD08-DE20-41B7-9735-544DB6E7D8D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127000"/>
            <a:ext cx="6400800" cy="1020763"/>
          </a:xfrm>
        </p:spPr>
        <p:txBody>
          <a:bodyPr/>
          <a:lstStyle/>
          <a:p>
            <a:r>
              <a:rPr lang="en-US"/>
              <a:t>Click to edit Master title style</a:t>
            </a:r>
          </a:p>
        </p:txBody>
      </p:sp>
      <p:sp>
        <p:nvSpPr>
          <p:cNvPr id="3" name="Table Placeholder 2"/>
          <p:cNvSpPr>
            <a:spLocks noGrp="1"/>
          </p:cNvSpPr>
          <p:nvPr>
            <p:ph type="tbl" idx="1"/>
          </p:nvPr>
        </p:nvSpPr>
        <p:spPr>
          <a:xfrm>
            <a:off x="304800" y="1447800"/>
            <a:ext cx="8686800" cy="4800600"/>
          </a:xfrm>
        </p:spPr>
        <p:txBody>
          <a:bodyPr/>
          <a:lstStyle/>
          <a:p>
            <a:pPr lvl="0"/>
            <a:endParaRPr lang="en-US" noProof="0" dirty="0"/>
          </a:p>
        </p:txBody>
      </p:sp>
      <p:sp>
        <p:nvSpPr>
          <p:cNvPr id="4" name="Rectangle 5"/>
          <p:cNvSpPr>
            <a:spLocks noGrp="1" noChangeArrowheads="1"/>
          </p:cNvSpPr>
          <p:nvPr>
            <p:ph type="dt" sz="half" idx="10"/>
          </p:nvPr>
        </p:nvSpPr>
        <p:spPr>
          <a:xfrm>
            <a:off x="304800" y="6477000"/>
            <a:ext cx="1905000" cy="338138"/>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xfrm>
            <a:off x="1003300" y="6477000"/>
            <a:ext cx="7264400" cy="338138"/>
          </a:xfrm>
          <a:prstGeom prst="rect">
            <a:avLst/>
          </a:prstGeom>
          <a:ln/>
        </p:spPr>
        <p:txBody>
          <a:bodyPr/>
          <a:lstStyle>
            <a:lvl1pPr>
              <a:defRPr/>
            </a:lvl1pPr>
          </a:lstStyle>
          <a:p>
            <a:pPr>
              <a:defRPr/>
            </a:pPr>
            <a:r>
              <a:rPr lang="en-US" smtClean="0"/>
              <a:t>“Two Types of Class...First and None”</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47B07335-C856-4269-AC7B-97469A1805D8}" type="slidenum">
              <a:rPr lang="en-US">
                <a:solidFill>
                  <a:srgbClr val="000000"/>
                </a:solidFill>
              </a:rPr>
              <a:pPr>
                <a:defRPr/>
              </a:pPr>
              <a:t>‹#›</a:t>
            </a:fld>
            <a:endParaRPr lang="en-US" dirty="0">
              <a:solidFill>
                <a:srgbClr val="000000"/>
              </a:solidFill>
            </a:endParaRPr>
          </a:p>
        </p:txBody>
      </p:sp>
    </p:spTree>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Quad chart template">
    <p:spTree>
      <p:nvGrpSpPr>
        <p:cNvPr id="1" name=""/>
        <p:cNvGrpSpPr/>
        <p:nvPr/>
      </p:nvGrpSpPr>
      <p:grpSpPr>
        <a:xfrm>
          <a:off x="0" y="0"/>
          <a:ext cx="0" cy="0"/>
          <a:chOff x="0" y="0"/>
          <a:chExt cx="0" cy="0"/>
        </a:xfrm>
      </p:grpSpPr>
      <p:sp>
        <p:nvSpPr>
          <p:cNvPr id="5" name="Title 1"/>
          <p:cNvSpPr>
            <a:spLocks noGrp="1"/>
          </p:cNvSpPr>
          <p:nvPr>
            <p:ph type="title"/>
          </p:nvPr>
        </p:nvSpPr>
        <p:spPr>
          <a:xfrm>
            <a:off x="1331913" y="0"/>
            <a:ext cx="7086600" cy="1021080"/>
          </a:xfrm>
        </p:spPr>
        <p:txBody>
          <a:bodyPr/>
          <a:lstStyle>
            <a:lvl1pPr>
              <a:defRPr i="0">
                <a:latin typeface="+mn-lt"/>
              </a:defRPr>
            </a:lvl1pPr>
          </a:lstStyle>
          <a:p>
            <a:r>
              <a:rPr lang="en-US" dirty="0"/>
              <a:t>Click to edit Master title style</a:t>
            </a:r>
          </a:p>
        </p:txBody>
      </p:sp>
      <p:sp>
        <p:nvSpPr>
          <p:cNvPr id="3" name="Rectangle 1027"/>
          <p:cNvSpPr>
            <a:spLocks noGrp="1" noChangeArrowheads="1"/>
          </p:cNvSpPr>
          <p:nvPr>
            <p:ph type="dt" sz="half" idx="10"/>
          </p:nvPr>
        </p:nvSpPr>
        <p:spPr>
          <a:xfrm>
            <a:off x="0" y="6553200"/>
            <a:ext cx="1219200" cy="304800"/>
          </a:xfrm>
          <a:prstGeom prst="rect">
            <a:avLst/>
          </a:prstGeom>
        </p:spPr>
        <p:txBody>
          <a:bodyPr/>
          <a:lstStyle>
            <a:lvl1pPr algn="ctr" eaLnBrk="0" hangingPunct="0">
              <a:defRPr sz="1400" i="1">
                <a:solidFill>
                  <a:srgbClr val="000000"/>
                </a:solidFill>
                <a:cs typeface="+mn-cs"/>
              </a:defRPr>
            </a:lvl1pPr>
          </a:lstStyle>
          <a:p>
            <a:pPr>
              <a:defRPr/>
            </a:pPr>
            <a:endParaRPr lang="en-US" dirty="0"/>
          </a:p>
        </p:txBody>
      </p:sp>
      <p:sp>
        <p:nvSpPr>
          <p:cNvPr id="4" name="Rectangle 3"/>
          <p:cNvSpPr>
            <a:spLocks noGrp="1" noChangeArrowheads="1"/>
          </p:cNvSpPr>
          <p:nvPr>
            <p:ph type="sldNum" sz="quarter" idx="11"/>
          </p:nvPr>
        </p:nvSpPr>
        <p:spPr>
          <a:xfrm>
            <a:off x="7988300" y="6524625"/>
            <a:ext cx="1143000" cy="304800"/>
          </a:xfrm>
        </p:spPr>
        <p:txBody>
          <a:bodyPr/>
          <a:lstStyle>
            <a:lvl1pPr>
              <a:defRPr sz="1800"/>
            </a:lvl1pPr>
          </a:lstStyle>
          <a:p>
            <a:pPr>
              <a:defRPr/>
            </a:pPr>
            <a:fld id="{1EF54B4E-19B2-4EA6-85F1-A345681DF591}" type="slidenum">
              <a:rPr lang="en-US">
                <a:solidFill>
                  <a:srgbClr val="000000"/>
                </a:solidFill>
              </a:rPr>
              <a:pPr>
                <a:defRPr/>
              </a:pPr>
              <a:t>‹#›</a:t>
            </a:fld>
            <a:endParaRPr lang="en-US" dirty="0">
              <a:solidFill>
                <a:srgbClr val="80808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Measure Templat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858000" y="1295400"/>
            <a:ext cx="2286000" cy="3124200"/>
          </a:xfrm>
          <a:prstGeom prst="rect">
            <a:avLst/>
          </a:prstGeom>
        </p:spPr>
        <p:txBody>
          <a:bodyPr/>
          <a:lstStyle>
            <a:lvl1pPr marL="91440" indent="-91440">
              <a:spcBef>
                <a:spcPts val="0"/>
              </a:spcBef>
              <a:buClrTx/>
              <a:buFont typeface="Arial" pitchFamily="34" charset="0"/>
              <a:buChar char="•"/>
              <a:defRPr sz="1600" b="0"/>
            </a:lvl1pPr>
            <a:lvl2pPr>
              <a:buClrTx/>
              <a:buFont typeface="Arial" pitchFamily="34" charset="0"/>
              <a:buChar char="•"/>
              <a:defRPr sz="2000"/>
            </a:lvl2pPr>
            <a:lvl3pPr>
              <a:buClrTx/>
              <a:buFont typeface="Arial" pitchFamily="34" charset="0"/>
              <a:buChar cha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13" name="Chart Placeholder 12"/>
          <p:cNvSpPr>
            <a:spLocks noGrp="1"/>
          </p:cNvSpPr>
          <p:nvPr>
            <p:ph type="chart" sz="quarter" idx="11"/>
          </p:nvPr>
        </p:nvSpPr>
        <p:spPr>
          <a:xfrm>
            <a:off x="228600" y="1066800"/>
            <a:ext cx="6400800" cy="4191000"/>
          </a:xfrm>
          <a:prstGeom prst="rect">
            <a:avLst/>
          </a:prstGeom>
        </p:spPr>
        <p:txBody>
          <a:bodyPr/>
          <a:lstStyle/>
          <a:p>
            <a:pPr lvl="0"/>
            <a:r>
              <a:rPr lang="en-US" noProof="0" smtClean="0"/>
              <a:t>Click icon to add chart</a:t>
            </a:r>
            <a:endParaRPr lang="en-US" noProof="0"/>
          </a:p>
        </p:txBody>
      </p:sp>
      <p:sp>
        <p:nvSpPr>
          <p:cNvPr id="42" name="Content Placeholder 5"/>
          <p:cNvSpPr>
            <a:spLocks noGrp="1"/>
          </p:cNvSpPr>
          <p:nvPr>
            <p:ph sz="quarter" idx="14"/>
          </p:nvPr>
        </p:nvSpPr>
        <p:spPr>
          <a:xfrm>
            <a:off x="6858000" y="4724400"/>
            <a:ext cx="2286000" cy="1676400"/>
          </a:xfrm>
          <a:prstGeom prst="rect">
            <a:avLst/>
          </a:prstGeom>
        </p:spPr>
        <p:txBody>
          <a:bodyPr/>
          <a:lstStyle>
            <a:lvl1pPr marL="91440" indent="-91440">
              <a:spcBef>
                <a:spcPts val="0"/>
              </a:spcBef>
              <a:buClrTx/>
              <a:buFont typeface="Arial" pitchFamily="34" charset="0"/>
              <a:buChar char="•"/>
              <a:defRPr sz="1600" b="0"/>
            </a:lvl1pPr>
            <a:lvl2pPr>
              <a:buClrTx/>
              <a:buFont typeface="Arial" pitchFamily="34" charset="0"/>
              <a:buChar char="•"/>
              <a:defRPr sz="2000"/>
            </a:lvl2pPr>
            <a:lvl3pPr>
              <a:buClrTx/>
              <a:buFont typeface="Arial" pitchFamily="34" charset="0"/>
              <a:buChar cha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19" name="Title 1"/>
          <p:cNvSpPr>
            <a:spLocks noGrp="1"/>
          </p:cNvSpPr>
          <p:nvPr>
            <p:ph type="title"/>
          </p:nvPr>
        </p:nvSpPr>
        <p:spPr>
          <a:xfrm>
            <a:off x="0" y="304800"/>
            <a:ext cx="8839200" cy="457200"/>
          </a:xfrm>
        </p:spPr>
        <p:txBody>
          <a:bodyPr/>
          <a:lstStyle>
            <a:lvl1pPr>
              <a:defRPr sz="2800" i="1"/>
            </a:lvl1pPr>
          </a:lstStyle>
          <a:p>
            <a:r>
              <a:rPr lang="en-US" smtClean="0"/>
              <a:t>Click to edit Master title style</a:t>
            </a:r>
            <a:endParaRPr lang="en-US" dirty="0"/>
          </a:p>
        </p:txBody>
      </p:sp>
      <p:sp>
        <p:nvSpPr>
          <p:cNvPr id="7" name="Rectangle 3"/>
          <p:cNvSpPr>
            <a:spLocks noGrp="1" noChangeArrowheads="1"/>
          </p:cNvSpPr>
          <p:nvPr>
            <p:ph type="sldNum" sz="quarter" idx="15"/>
          </p:nvPr>
        </p:nvSpPr>
        <p:spPr>
          <a:xfrm>
            <a:off x="8534400" y="6524625"/>
            <a:ext cx="596900" cy="304800"/>
          </a:xfrm>
        </p:spPr>
        <p:txBody>
          <a:bodyPr/>
          <a:lstStyle>
            <a:lvl1pPr fontAlgn="base">
              <a:spcBef>
                <a:spcPct val="0"/>
              </a:spcBef>
              <a:spcAft>
                <a:spcPct val="0"/>
              </a:spcAft>
              <a:defRPr>
                <a:latin typeface="Arial" charset="0"/>
                <a:cs typeface="Arial" pitchFamily="34" charset="0"/>
              </a:defRPr>
            </a:lvl1pPr>
          </a:lstStyle>
          <a:p>
            <a:pPr>
              <a:defRPr/>
            </a:pPr>
            <a:fld id="{3FDFA859-209D-479E-8015-F30020E79087}" type="slidenum">
              <a:rPr lang="en-US">
                <a:solidFill>
                  <a:srgbClr val="000000"/>
                </a:solidFill>
              </a:rPr>
              <a:pPr>
                <a:defRPr/>
              </a:pPr>
              <a:t>‹#›</a:t>
            </a:fld>
            <a:endParaRPr lang="en-US" dirty="0">
              <a:solidFill>
                <a:srgbClr val="80808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en-US" dirty="0"/>
              <a:t>“Two Types of Class...First and None”</a:t>
            </a:r>
          </a:p>
        </p:txBody>
      </p:sp>
      <p:sp>
        <p:nvSpPr>
          <p:cNvPr id="5" name="Rectangle 7"/>
          <p:cNvSpPr>
            <a:spLocks noGrp="1" noChangeArrowheads="1"/>
          </p:cNvSpPr>
          <p:nvPr>
            <p:ph type="sldNum" sz="quarter" idx="11"/>
          </p:nvPr>
        </p:nvSpPr>
        <p:spPr>
          <a:ln/>
        </p:spPr>
        <p:txBody>
          <a:bodyPr/>
          <a:lstStyle>
            <a:lvl1pPr>
              <a:defRPr/>
            </a:lvl1pPr>
          </a:lstStyle>
          <a:p>
            <a:pPr>
              <a:defRPr/>
            </a:pPr>
            <a:fld id="{84A86D9C-FA43-4C84-8FE0-7F578741F90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47800"/>
            <a:ext cx="426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447800"/>
            <a:ext cx="426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US" dirty="0"/>
              <a:t>“Two Types of Class...First and None”</a:t>
            </a:r>
          </a:p>
        </p:txBody>
      </p:sp>
      <p:sp>
        <p:nvSpPr>
          <p:cNvPr id="6" name="Rectangle 7"/>
          <p:cNvSpPr>
            <a:spLocks noGrp="1" noChangeArrowheads="1"/>
          </p:cNvSpPr>
          <p:nvPr>
            <p:ph type="sldNum" sz="quarter" idx="11"/>
          </p:nvPr>
        </p:nvSpPr>
        <p:spPr>
          <a:ln/>
        </p:spPr>
        <p:txBody>
          <a:bodyPr/>
          <a:lstStyle>
            <a:lvl1pPr>
              <a:defRPr/>
            </a:lvl1pPr>
          </a:lstStyle>
          <a:p>
            <a:pPr>
              <a:defRPr/>
            </a:pPr>
            <a:fld id="{07EABA96-1D29-4ECD-8A49-F4E08919B6B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r>
              <a:rPr lang="en-US" dirty="0"/>
              <a:t>“Two Types of Class...First and None”</a:t>
            </a:r>
          </a:p>
        </p:txBody>
      </p:sp>
      <p:sp>
        <p:nvSpPr>
          <p:cNvPr id="8" name="Rectangle 7"/>
          <p:cNvSpPr>
            <a:spLocks noGrp="1" noChangeArrowheads="1"/>
          </p:cNvSpPr>
          <p:nvPr>
            <p:ph type="sldNum" sz="quarter" idx="11"/>
          </p:nvPr>
        </p:nvSpPr>
        <p:spPr>
          <a:ln/>
        </p:spPr>
        <p:txBody>
          <a:bodyPr/>
          <a:lstStyle>
            <a:lvl1pPr>
              <a:defRPr/>
            </a:lvl1pPr>
          </a:lstStyle>
          <a:p>
            <a:pPr>
              <a:defRPr/>
            </a:pPr>
            <a:fld id="{3C97B9AA-460A-4423-BB27-B9B966863EE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r>
              <a:rPr lang="en-US" dirty="0"/>
              <a:t>“Two Types of Class...First and None”</a:t>
            </a:r>
          </a:p>
        </p:txBody>
      </p:sp>
      <p:sp>
        <p:nvSpPr>
          <p:cNvPr id="4" name="Rectangle 7"/>
          <p:cNvSpPr>
            <a:spLocks noGrp="1" noChangeArrowheads="1"/>
          </p:cNvSpPr>
          <p:nvPr>
            <p:ph type="sldNum" sz="quarter" idx="11"/>
          </p:nvPr>
        </p:nvSpPr>
        <p:spPr>
          <a:ln/>
        </p:spPr>
        <p:txBody>
          <a:bodyPr/>
          <a:lstStyle>
            <a:lvl1pPr>
              <a:defRPr/>
            </a:lvl1pPr>
          </a:lstStyle>
          <a:p>
            <a:pPr>
              <a:defRPr/>
            </a:pPr>
            <a:fld id="{4C31A914-8C3A-4F9E-BEE6-665AB7C3E9A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en-US" dirty="0"/>
              <a:t>“Two Types of Class...First and None”</a:t>
            </a:r>
          </a:p>
        </p:txBody>
      </p:sp>
      <p:sp>
        <p:nvSpPr>
          <p:cNvPr id="3" name="Rectangle 7"/>
          <p:cNvSpPr>
            <a:spLocks noGrp="1" noChangeArrowheads="1"/>
          </p:cNvSpPr>
          <p:nvPr>
            <p:ph type="sldNum" sz="quarter" idx="11"/>
          </p:nvPr>
        </p:nvSpPr>
        <p:spPr>
          <a:ln/>
        </p:spPr>
        <p:txBody>
          <a:bodyPr/>
          <a:lstStyle>
            <a:lvl1pPr>
              <a:defRPr/>
            </a:lvl1pPr>
          </a:lstStyle>
          <a:p>
            <a:pPr>
              <a:defRPr/>
            </a:pPr>
            <a:fld id="{879C6DB6-5BFE-45B8-9431-4EE4317749C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dirty="0"/>
              <a:t>“Two Types of Class...First and None”</a:t>
            </a:r>
          </a:p>
        </p:txBody>
      </p:sp>
      <p:sp>
        <p:nvSpPr>
          <p:cNvPr id="6" name="Rectangle 7"/>
          <p:cNvSpPr>
            <a:spLocks noGrp="1" noChangeArrowheads="1"/>
          </p:cNvSpPr>
          <p:nvPr>
            <p:ph type="sldNum" sz="quarter" idx="11"/>
          </p:nvPr>
        </p:nvSpPr>
        <p:spPr>
          <a:ln/>
        </p:spPr>
        <p:txBody>
          <a:bodyPr/>
          <a:lstStyle>
            <a:lvl1pPr>
              <a:defRPr/>
            </a:lvl1pPr>
          </a:lstStyle>
          <a:p>
            <a:pPr>
              <a:defRPr/>
            </a:pPr>
            <a:fld id="{FBD7E64A-95D7-441D-865C-3CEA5E0031F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en-US" dirty="0"/>
              <a:t>“Two Types of Class...First and None”</a:t>
            </a:r>
          </a:p>
        </p:txBody>
      </p:sp>
      <p:sp>
        <p:nvSpPr>
          <p:cNvPr id="6" name="Rectangle 7"/>
          <p:cNvSpPr>
            <a:spLocks noGrp="1" noChangeArrowheads="1"/>
          </p:cNvSpPr>
          <p:nvPr>
            <p:ph type="sldNum" sz="quarter" idx="11"/>
          </p:nvPr>
        </p:nvSpPr>
        <p:spPr>
          <a:ln/>
        </p:spPr>
        <p:txBody>
          <a:bodyPr/>
          <a:lstStyle>
            <a:lvl1pPr>
              <a:defRPr/>
            </a:lvl1pPr>
          </a:lstStyle>
          <a:p>
            <a:pPr>
              <a:defRPr/>
            </a:pPr>
            <a:fld id="{DBAF1C0B-BC17-417A-82FA-2C79D55EC22E}"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6.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098" name="Picture 12" descr="78 ABW logo"/>
          <p:cNvPicPr>
            <a:picLocks noChangeAspect="1" noChangeArrowheads="1"/>
          </p:cNvPicPr>
          <p:nvPr/>
        </p:nvPicPr>
        <p:blipFill>
          <a:blip r:embed="rId14" cstate="print"/>
          <a:srcRect/>
          <a:stretch>
            <a:fillRect/>
          </a:stretch>
        </p:blipFill>
        <p:spPr bwMode="auto">
          <a:xfrm>
            <a:off x="7696200" y="0"/>
            <a:ext cx="1295400" cy="1235075"/>
          </a:xfrm>
          <a:prstGeom prst="rect">
            <a:avLst/>
          </a:prstGeom>
          <a:noFill/>
          <a:ln w="9525">
            <a:noFill/>
            <a:miter lim="800000"/>
            <a:headEnd/>
            <a:tailEnd/>
          </a:ln>
        </p:spPr>
      </p:pic>
      <p:sp>
        <p:nvSpPr>
          <p:cNvPr id="2" name="Rectangle 2"/>
          <p:cNvSpPr>
            <a:spLocks noChangeArrowheads="1"/>
          </p:cNvSpPr>
          <p:nvPr/>
        </p:nvSpPr>
        <p:spPr bwMode="auto">
          <a:xfrm flipV="1">
            <a:off x="0" y="1219200"/>
            <a:ext cx="89535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gn="ctr">
              <a:lnSpc>
                <a:spcPct val="85000"/>
              </a:lnSpc>
              <a:defRPr/>
            </a:pPr>
            <a:endParaRPr lang="en-US" dirty="0">
              <a:effectLst>
                <a:outerShdw blurRad="38100" dist="38100" dir="2700000" algn="tl">
                  <a:srgbClr val="000000">
                    <a:alpha val="43137"/>
                  </a:srgbClr>
                </a:outerShdw>
              </a:effectLst>
              <a:cs typeface="+mn-cs"/>
            </a:endParaRPr>
          </a:p>
        </p:txBody>
      </p:sp>
      <p:sp>
        <p:nvSpPr>
          <p:cNvPr id="4100"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101"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 Third level</a:t>
            </a:r>
          </a:p>
          <a:p>
            <a:pPr lvl="3"/>
            <a:r>
              <a:rPr lang="en-US" dirty="0" smtClean="0"/>
              <a:t>Fourth level</a:t>
            </a:r>
          </a:p>
          <a:p>
            <a:pPr lvl="4"/>
            <a:r>
              <a:rPr lang="en-US" dirty="0" smtClean="0"/>
              <a:t> Fifth level</a:t>
            </a:r>
          </a:p>
          <a:p>
            <a:pPr lvl="0"/>
            <a:endParaRPr lang="en-US" dirty="0" smtClean="0"/>
          </a:p>
        </p:txBody>
      </p:sp>
      <p:sp>
        <p:nvSpPr>
          <p:cNvPr id="4102" name="Rectangle 6"/>
          <p:cNvSpPr>
            <a:spLocks noGrp="1" noChangeArrowheads="1"/>
          </p:cNvSpPr>
          <p:nvPr>
            <p:ph type="ftr" sz="quarter" idx="3"/>
          </p:nvPr>
        </p:nvSpPr>
        <p:spPr bwMode="auto">
          <a:xfrm>
            <a:off x="1003300" y="6477000"/>
            <a:ext cx="7264400" cy="338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lnSpc>
                <a:spcPct val="100000"/>
              </a:lnSpc>
              <a:defRPr b="1">
                <a:solidFill>
                  <a:srgbClr val="000099"/>
                </a:solidFill>
                <a:effectLst/>
                <a:latin typeface="Georgia" pitchFamily="18" charset="0"/>
                <a:cs typeface="+mn-cs"/>
              </a:defRPr>
            </a:lvl1pPr>
          </a:lstStyle>
          <a:p>
            <a:pPr>
              <a:defRPr/>
            </a:pPr>
            <a:r>
              <a:rPr lang="en-US" dirty="0"/>
              <a:t>“Two Types of Class...First and None”</a:t>
            </a:r>
          </a:p>
        </p:txBody>
      </p:sp>
      <p:sp>
        <p:nvSpPr>
          <p:cNvPr id="4103" name="Rectangle 7"/>
          <p:cNvSpPr>
            <a:spLocks noGrp="1" noChangeArrowheads="1"/>
          </p:cNvSpPr>
          <p:nvPr>
            <p:ph type="sldNum" sz="quarter" idx="4"/>
          </p:nvPr>
        </p:nvSpPr>
        <p:spPr bwMode="auto">
          <a:xfrm>
            <a:off x="8553450" y="6477000"/>
            <a:ext cx="381000" cy="338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i="0">
                <a:solidFill>
                  <a:schemeClr val="tx1"/>
                </a:solidFill>
                <a:effectLst/>
                <a:latin typeface="Arial" charset="0"/>
                <a:cs typeface="+mn-cs"/>
              </a:defRPr>
            </a:lvl1pPr>
          </a:lstStyle>
          <a:p>
            <a:pPr>
              <a:defRPr/>
            </a:pPr>
            <a:fld id="{642F9B5A-92FF-4839-8EAA-0AB5D82BB6B5}" type="slidenum">
              <a:rPr lang="en-US"/>
              <a:pPr>
                <a:defRPr/>
              </a:pPr>
              <a:t>‹#›</a:t>
            </a:fld>
            <a:endParaRPr lang="en-US" dirty="0"/>
          </a:p>
        </p:txBody>
      </p:sp>
      <p:sp>
        <p:nvSpPr>
          <p:cNvPr id="4104" name="Rectangle 8"/>
          <p:cNvSpPr>
            <a:spLocks noChangeArrowheads="1"/>
          </p:cNvSpPr>
          <p:nvPr/>
        </p:nvSpPr>
        <p:spPr bwMode="auto">
          <a:xfrm flipV="1">
            <a:off x="0" y="6400800"/>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gn="ctr">
              <a:lnSpc>
                <a:spcPct val="85000"/>
              </a:lnSpc>
              <a:defRPr/>
            </a:pPr>
            <a:endParaRPr lang="en-US" dirty="0">
              <a:effectLst>
                <a:outerShdw blurRad="38100" dist="38100" dir="2700000" algn="tl">
                  <a:srgbClr val="000000">
                    <a:alpha val="43137"/>
                  </a:srgbClr>
                </a:outerShdw>
              </a:effectLst>
              <a:cs typeface="+mn-cs"/>
            </a:endParaRPr>
          </a:p>
        </p:txBody>
      </p:sp>
      <p:sp>
        <p:nvSpPr>
          <p:cNvPr id="4105" name="Text Box 9"/>
          <p:cNvSpPr txBox="1">
            <a:spLocks noChangeArrowheads="1"/>
          </p:cNvSpPr>
          <p:nvPr/>
        </p:nvSpPr>
        <p:spPr bwMode="auto">
          <a:xfrm>
            <a:off x="3109913" y="1104900"/>
            <a:ext cx="5954712" cy="304800"/>
          </a:xfrm>
          <a:prstGeom prst="rect">
            <a:avLst/>
          </a:prstGeom>
          <a:noFill/>
          <a:ln w="9525">
            <a:noFill/>
            <a:miter lim="800000"/>
            <a:headEnd/>
            <a:tailEnd/>
          </a:ln>
          <a:effectLst/>
        </p:spPr>
        <p:txBody>
          <a:bodyPr>
            <a:spAutoFit/>
          </a:bodyPr>
          <a:lstStyle/>
          <a:p>
            <a:pPr algn="r" eaLnBrk="0" hangingPunct="0">
              <a:defRPr/>
            </a:pPr>
            <a:r>
              <a:rPr lang="en-US" b="1" dirty="0">
                <a:cs typeface="+mn-cs"/>
              </a:rPr>
              <a:t>78TH AIR BASE WING</a:t>
            </a:r>
          </a:p>
        </p:txBody>
      </p:sp>
      <p:pic>
        <p:nvPicPr>
          <p:cNvPr id="4106" name="Picture 10" descr="smallaflogo"/>
          <p:cNvPicPr>
            <a:picLocks noChangeAspect="1" noChangeArrowheads="1"/>
          </p:cNvPicPr>
          <p:nvPr/>
        </p:nvPicPr>
        <p:blipFill>
          <a:blip r:embed="rId15" cstate="print"/>
          <a:srcRect/>
          <a:stretch>
            <a:fillRect/>
          </a:stretch>
        </p:blipFill>
        <p:spPr bwMode="auto">
          <a:xfrm>
            <a:off x="152400" y="38100"/>
            <a:ext cx="1231900" cy="11318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886" r:id="rId1"/>
    <p:sldLayoutId id="2147488876" r:id="rId2"/>
    <p:sldLayoutId id="2147488877" r:id="rId3"/>
    <p:sldLayoutId id="2147488878" r:id="rId4"/>
    <p:sldLayoutId id="2147488879" r:id="rId5"/>
    <p:sldLayoutId id="2147488880" r:id="rId6"/>
    <p:sldLayoutId id="2147488881" r:id="rId7"/>
    <p:sldLayoutId id="2147488882" r:id="rId8"/>
    <p:sldLayoutId id="2147488883" r:id="rId9"/>
    <p:sldLayoutId id="2147488884" r:id="rId10"/>
    <p:sldLayoutId id="2147488885" r:id="rId11"/>
    <p:sldLayoutId id="2147488903" r:id="rId12"/>
  </p:sldLayoutIdLst>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b="1">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b="1">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b="1">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b="1">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b="1">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b="1">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b="1">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b="1">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13315"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6"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2195238B-4E9B-4420-80BC-06BDFA03C903}"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13320"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13321"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14339"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40"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6AE887E7-E669-4676-8AD8-2E9E6C3478C7}"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14344"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14345"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15363"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4"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0AC2BB79-753F-443B-8B15-B9CF95653E4F}"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15368"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15369"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16387"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8"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B5296035-00E2-424B-9692-E39B3B93386F}"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16392"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16393"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17411"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2"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077F3FE1-20FC-4EF0-AEAD-0D8A5F71000A}"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17416"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17417"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18435"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6"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DA1641FC-50A2-495C-B0EA-175216C94778}"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18440"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18441"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19459"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60"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032EE2DB-5D1F-434A-8670-758CD620F318}"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19464"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19465"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20483"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3FAE094F-6DAB-4C57-BC82-8E35ACE5E124}"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20488"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20489"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21507"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8"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46BAAEE6-74AD-4157-8753-574F53829775}"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21512"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21513"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22531"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2"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863F2918-E2A8-4041-B16C-DCB790C9E6A3}"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22536"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22537"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5123"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770A18B8-5D2E-4204-97B9-B70865AC4D7A}"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5128"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5129"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23555"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6"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4D5A13A7-7E1D-4218-832E-861F658EFD34}"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23560"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23561"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24579"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80"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D0160C11-E56C-4DF2-98A8-C55B54F48EC5}"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24584"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24585"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25603"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4"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E7CA37AE-C351-4AE9-BABE-37CD41A41326}"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25608"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25609"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26627"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8E7B82FA-DB40-4BC4-8D95-A7E1387BE661}"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26632"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26633"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27651"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40AC3363-9C07-48EE-A597-76B694624F0D}"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27656"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27657"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28675"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FD1C5B34-C65C-4DA1-8725-11F5A495459C}"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28680"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28681"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12" descr="78 ABW logo"/>
          <p:cNvPicPr>
            <a:picLocks noChangeAspect="1" noChangeArrowheads="1"/>
          </p:cNvPicPr>
          <p:nvPr/>
        </p:nvPicPr>
        <p:blipFill>
          <a:blip r:embed="rId16" cstate="print"/>
          <a:srcRect/>
          <a:stretch>
            <a:fillRect/>
          </a:stretch>
        </p:blipFill>
        <p:spPr bwMode="auto">
          <a:xfrm>
            <a:off x="7696200" y="0"/>
            <a:ext cx="1295400" cy="1235075"/>
          </a:xfrm>
          <a:prstGeom prst="rect">
            <a:avLst/>
          </a:prstGeom>
          <a:noFill/>
          <a:ln w="9525">
            <a:noFill/>
            <a:miter lim="800000"/>
            <a:headEnd/>
            <a:tailEnd/>
          </a:ln>
        </p:spPr>
      </p:pic>
      <p:sp>
        <p:nvSpPr>
          <p:cNvPr id="2" name="Rectangle 2"/>
          <p:cNvSpPr>
            <a:spLocks noChangeArrowheads="1"/>
          </p:cNvSpPr>
          <p:nvPr/>
        </p:nvSpPr>
        <p:spPr bwMode="auto">
          <a:xfrm flipV="1">
            <a:off x="0" y="1219200"/>
            <a:ext cx="89535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gn="ctr">
              <a:lnSpc>
                <a:spcPct val="85000"/>
              </a:lnSpc>
              <a:defRPr/>
            </a:pPr>
            <a:endParaRPr lang="en-US" dirty="0">
              <a:effectLst>
                <a:outerShdw blurRad="38100" dist="38100" dir="2700000" algn="tl">
                  <a:srgbClr val="000000">
                    <a:alpha val="43137"/>
                  </a:srgbClr>
                </a:outerShdw>
              </a:effectLst>
            </a:endParaRPr>
          </a:p>
        </p:txBody>
      </p:sp>
      <p:sp>
        <p:nvSpPr>
          <p:cNvPr id="1028"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9"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4103" name="Rectangle 7"/>
          <p:cNvSpPr>
            <a:spLocks noGrp="1" noChangeArrowheads="1"/>
          </p:cNvSpPr>
          <p:nvPr>
            <p:ph type="sldNum" sz="quarter" idx="4"/>
          </p:nvPr>
        </p:nvSpPr>
        <p:spPr bwMode="auto">
          <a:xfrm>
            <a:off x="8553450" y="6477000"/>
            <a:ext cx="381000" cy="338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i="0">
                <a:solidFill>
                  <a:schemeClr val="tx1"/>
                </a:solidFill>
                <a:effectLst/>
                <a:latin typeface="Arial" charset="0"/>
                <a:cs typeface="+mn-cs"/>
              </a:defRPr>
            </a:lvl1pPr>
          </a:lstStyle>
          <a:p>
            <a:pPr>
              <a:defRPr/>
            </a:pPr>
            <a:fld id="{91DBB4BD-1D6A-4006-BD76-0D64118EE414}" type="slidenum">
              <a:rPr lang="en-US">
                <a:solidFill>
                  <a:srgbClr val="000000"/>
                </a:solidFill>
              </a:rPr>
              <a:pPr>
                <a:defRPr/>
              </a:pPr>
              <a:t>‹#›</a:t>
            </a:fld>
            <a:endParaRPr lang="en-US" dirty="0">
              <a:solidFill>
                <a:srgbClr val="000000"/>
              </a:solidFill>
            </a:endParaRPr>
          </a:p>
        </p:txBody>
      </p:sp>
      <p:sp>
        <p:nvSpPr>
          <p:cNvPr id="4104" name="Rectangle 8"/>
          <p:cNvSpPr>
            <a:spLocks noChangeArrowheads="1"/>
          </p:cNvSpPr>
          <p:nvPr userDrawn="1"/>
        </p:nvSpPr>
        <p:spPr bwMode="auto">
          <a:xfrm flipV="1">
            <a:off x="0" y="6400800"/>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gn="ctr">
              <a:lnSpc>
                <a:spcPct val="85000"/>
              </a:lnSpc>
              <a:defRPr/>
            </a:pPr>
            <a:endParaRPr lang="en-US" dirty="0">
              <a:effectLst>
                <a:outerShdw blurRad="38100" dist="38100" dir="2700000" algn="tl">
                  <a:srgbClr val="000000">
                    <a:alpha val="43137"/>
                  </a:srgbClr>
                </a:outerShdw>
              </a:effectLst>
            </a:endParaRPr>
          </a:p>
        </p:txBody>
      </p:sp>
      <p:sp>
        <p:nvSpPr>
          <p:cNvPr id="4105" name="Text Box 9"/>
          <p:cNvSpPr txBox="1">
            <a:spLocks noChangeArrowheads="1"/>
          </p:cNvSpPr>
          <p:nvPr/>
        </p:nvSpPr>
        <p:spPr bwMode="auto">
          <a:xfrm>
            <a:off x="3109913" y="1104900"/>
            <a:ext cx="5954712" cy="304800"/>
          </a:xfrm>
          <a:prstGeom prst="rect">
            <a:avLst/>
          </a:prstGeom>
          <a:noFill/>
          <a:ln w="9525">
            <a:noFill/>
            <a:miter lim="800000"/>
            <a:headEnd/>
            <a:tailEnd/>
          </a:ln>
          <a:effectLst/>
        </p:spPr>
        <p:txBody>
          <a:bodyPr>
            <a:spAutoFit/>
          </a:bodyPr>
          <a:lstStyle/>
          <a:p>
            <a:pPr algn="r" eaLnBrk="0" hangingPunct="0">
              <a:defRPr/>
            </a:pPr>
            <a:r>
              <a:rPr lang="en-US" b="1" dirty="0"/>
              <a:t>78TH AIR BASE WING</a:t>
            </a:r>
          </a:p>
        </p:txBody>
      </p:sp>
      <p:pic>
        <p:nvPicPr>
          <p:cNvPr id="1034" name="Picture 10" descr="smallaflogo"/>
          <p:cNvPicPr>
            <a:picLocks noChangeAspect="1" noChangeArrowheads="1"/>
          </p:cNvPicPr>
          <p:nvPr/>
        </p:nvPicPr>
        <p:blipFill>
          <a:blip r:embed="rId17" cstate="print"/>
          <a:srcRect/>
          <a:stretch>
            <a:fillRect/>
          </a:stretch>
        </p:blipFill>
        <p:spPr bwMode="auto">
          <a:xfrm>
            <a:off x="152400" y="38100"/>
            <a:ext cx="1231900" cy="1131888"/>
          </a:xfrm>
          <a:prstGeom prst="rect">
            <a:avLst/>
          </a:prstGeom>
          <a:noFill/>
          <a:ln w="9525">
            <a:noFill/>
            <a:miter lim="800000"/>
            <a:headEnd/>
            <a:tailEnd/>
          </a:ln>
        </p:spPr>
      </p:pic>
      <p:sp>
        <p:nvSpPr>
          <p:cNvPr id="10" name="TextBox 9"/>
          <p:cNvSpPr txBox="1"/>
          <p:nvPr userDrawn="1"/>
        </p:nvSpPr>
        <p:spPr>
          <a:xfrm>
            <a:off x="1449805" y="6526159"/>
            <a:ext cx="6220326" cy="307777"/>
          </a:xfrm>
          <a:prstGeom prst="rect">
            <a:avLst/>
          </a:prstGeom>
          <a:noFill/>
        </p:spPr>
        <p:txBody>
          <a:bodyPr wrap="square" rtlCol="0">
            <a:spAutoFit/>
          </a:bodyPr>
          <a:lstStyle/>
          <a:p>
            <a:pPr algn="ctr"/>
            <a:r>
              <a:rPr lang="en-US" dirty="0" smtClean="0"/>
              <a:t>“The </a:t>
            </a:r>
            <a:r>
              <a:rPr lang="en-US" i="0" dirty="0" smtClean="0"/>
              <a:t>Installation of Excellence … </a:t>
            </a:r>
            <a:r>
              <a:rPr lang="en-US" dirty="0" smtClean="0"/>
              <a:t>The </a:t>
            </a:r>
            <a:r>
              <a:rPr lang="en-US" i="0" dirty="0" smtClean="0"/>
              <a:t>Place to Live, Learn, Work and Play”</a:t>
            </a:r>
            <a:endParaRPr lang="en-US" i="0" dirty="0"/>
          </a:p>
        </p:txBody>
      </p:sp>
    </p:spTree>
  </p:cSld>
  <p:clrMap bg1="lt1" tx1="dk1" bg2="lt2" tx2="dk2" accent1="accent1" accent2="accent2" accent3="accent3" accent4="accent4" accent5="accent5" accent6="accent6" hlink="hlink" folHlink="folHlink"/>
  <p:sldLayoutIdLst>
    <p:sldLayoutId id="2147488889" r:id="rId1"/>
    <p:sldLayoutId id="2147488890" r:id="rId2"/>
    <p:sldLayoutId id="2147488891" r:id="rId3"/>
    <p:sldLayoutId id="2147488892" r:id="rId4"/>
    <p:sldLayoutId id="2147488893" r:id="rId5"/>
    <p:sldLayoutId id="2147488894" r:id="rId6"/>
    <p:sldLayoutId id="2147488895" r:id="rId7"/>
    <p:sldLayoutId id="2147488896" r:id="rId8"/>
    <p:sldLayoutId id="2147488897" r:id="rId9"/>
    <p:sldLayoutId id="2147488898" r:id="rId10"/>
    <p:sldLayoutId id="2147488899" r:id="rId11"/>
    <p:sldLayoutId id="2147488900" r:id="rId12"/>
    <p:sldLayoutId id="2147488901" r:id="rId13"/>
    <p:sldLayoutId id="2147488902" r:id="rId14"/>
  </p:sldLayoutIdLst>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b="1">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b="1">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b="1">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b="1">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b="1">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b="1">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b="1">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b="1">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6147"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9D42071B-B286-468D-9B36-D61D05205A89}"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6152"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6153"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7171"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174B9C53-45D7-4621-A00D-64AB919D2629}"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7176"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7177"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8195"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6"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BB63AA55-1CC9-4D6D-B5C4-5780A16051CE}"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8200"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8201"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9219"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34026C09-E4EE-4663-BCEE-7FABE6BD8501}"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9224"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9225"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10243"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B0A7486F-069C-4FC5-9FB7-6D40B48C4769}"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10248"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10249"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11267"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569AFF26-DB09-4E4C-BAAC-A62C5AD18D29}"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11272"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11273"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flipV="1">
            <a:off x="0" y="1219200"/>
            <a:ext cx="9131300" cy="76200"/>
          </a:xfrm>
          <a:prstGeom prst="rect">
            <a:avLst/>
          </a:prstGeom>
          <a:gradFill rotWithShape="1">
            <a:gsLst>
              <a:gs pos="0">
                <a:schemeClr val="accent1"/>
              </a:gs>
              <a:gs pos="100000">
                <a:srgbClr val="DDDDDD"/>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12291" name="Rectangle 3"/>
          <p:cNvSpPr>
            <a:spLocks noGrp="1" noChangeArrowheads="1"/>
          </p:cNvSpPr>
          <p:nvPr>
            <p:ph type="title"/>
          </p:nvPr>
        </p:nvSpPr>
        <p:spPr bwMode="auto">
          <a:xfrm>
            <a:off x="1447800" y="127000"/>
            <a:ext cx="6400800" cy="1020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2" name="Rectangle 4"/>
          <p:cNvSpPr>
            <a:spLocks noGrp="1" noChangeArrowheads="1"/>
          </p:cNvSpPr>
          <p:nvPr>
            <p:ph type="body" idx="1"/>
          </p:nvPr>
        </p:nvSpPr>
        <p:spPr bwMode="auto">
          <a:xfrm>
            <a:off x="304800" y="14478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a:p>
            <a:pPr lvl="3"/>
            <a:r>
              <a:rPr lang="en-US" smtClean="0"/>
              <a:t>Fourth level</a:t>
            </a:r>
          </a:p>
          <a:p>
            <a:pPr lvl="4"/>
            <a:r>
              <a:rPr lang="en-US" smtClean="0"/>
              <a:t> Fifth level</a:t>
            </a:r>
          </a:p>
          <a:p>
            <a:pPr lvl="0"/>
            <a:endParaRPr lang="en-US" smtClean="0"/>
          </a:p>
        </p:txBody>
      </p:sp>
      <p:sp>
        <p:nvSpPr>
          <p:cNvPr id="3077" name="Rectangle 5"/>
          <p:cNvSpPr>
            <a:spLocks noGrp="1" noChangeArrowheads="1"/>
          </p:cNvSpPr>
          <p:nvPr>
            <p:ph type="dt" sz="half" idx="2"/>
          </p:nvPr>
        </p:nvSpPr>
        <p:spPr bwMode="auto">
          <a:xfrm>
            <a:off x="30480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85000"/>
              </a:lnSpc>
              <a:defRPr sz="1400">
                <a:solidFill>
                  <a:srgbClr val="000000"/>
                </a:solidFill>
                <a:latin typeface="Arial" charset="0"/>
                <a:cs typeface="+mn-cs"/>
              </a:defRPr>
            </a:lvl1pPr>
          </a:lstStyle>
          <a:p>
            <a:pPr>
              <a:defRPr/>
            </a:pPr>
            <a:endParaRPr lang="en-US" dirty="0"/>
          </a:p>
        </p:txBody>
      </p:sp>
      <p:sp>
        <p:nvSpPr>
          <p:cNvPr id="3078" name="Rectangle 6"/>
          <p:cNvSpPr>
            <a:spLocks noGrp="1" noChangeArrowheads="1"/>
          </p:cNvSpPr>
          <p:nvPr>
            <p:ph type="sldNum" sz="quarter" idx="4"/>
          </p:nvPr>
        </p:nvSpPr>
        <p:spPr bwMode="auto">
          <a:xfrm>
            <a:off x="7029450" y="6519863"/>
            <a:ext cx="1905000" cy="338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1400">
                <a:solidFill>
                  <a:srgbClr val="000000"/>
                </a:solidFill>
                <a:latin typeface="Arial" charset="0"/>
                <a:cs typeface="+mn-cs"/>
              </a:defRPr>
            </a:lvl1pPr>
          </a:lstStyle>
          <a:p>
            <a:pPr>
              <a:defRPr/>
            </a:pPr>
            <a:fld id="{15A93B28-45F4-4D5C-A0A7-4DC920E8EFF8}" type="slidenum">
              <a:rPr lang="en-US"/>
              <a:pPr>
                <a:defRPr/>
              </a:pPr>
              <a:t>‹#›</a:t>
            </a:fld>
            <a:endParaRPr lang="en-US" dirty="0"/>
          </a:p>
        </p:txBody>
      </p:sp>
      <p:sp>
        <p:nvSpPr>
          <p:cNvPr id="3079" name="Text Box 7"/>
          <p:cNvSpPr txBox="1">
            <a:spLocks noChangeArrowheads="1"/>
          </p:cNvSpPr>
          <p:nvPr/>
        </p:nvSpPr>
        <p:spPr bwMode="auto">
          <a:xfrm>
            <a:off x="3036888" y="1066800"/>
            <a:ext cx="5954712" cy="336550"/>
          </a:xfrm>
          <a:prstGeom prst="rect">
            <a:avLst/>
          </a:prstGeom>
          <a:noFill/>
          <a:ln w="9525">
            <a:noFill/>
            <a:miter lim="800000"/>
            <a:headEnd/>
            <a:tailEnd/>
          </a:ln>
          <a:effectLst/>
        </p:spPr>
        <p:txBody>
          <a:bodyPr>
            <a:spAutoFit/>
          </a:bodyPr>
          <a:lstStyle/>
          <a:p>
            <a:pPr algn="r" eaLnBrk="0" hangingPunct="0">
              <a:lnSpc>
                <a:spcPct val="85000"/>
              </a:lnSpc>
              <a:defRPr/>
            </a:pPr>
            <a:r>
              <a:rPr lang="en-US" sz="1600" b="1" dirty="0">
                <a:cs typeface="+mn-cs"/>
              </a:rPr>
              <a:t>Warner Robins Air Logistics Center</a:t>
            </a:r>
          </a:p>
        </p:txBody>
      </p:sp>
      <p:pic>
        <p:nvPicPr>
          <p:cNvPr id="12296" name="Picture 9" descr="WRShade"/>
          <p:cNvPicPr>
            <a:picLocks noChangeAspect="1" noChangeArrowheads="1"/>
          </p:cNvPicPr>
          <p:nvPr/>
        </p:nvPicPr>
        <p:blipFill>
          <a:blip r:embed="rId2" cstate="print"/>
          <a:srcRect b="2011"/>
          <a:stretch>
            <a:fillRect/>
          </a:stretch>
        </p:blipFill>
        <p:spPr bwMode="auto">
          <a:xfrm>
            <a:off x="7981950" y="0"/>
            <a:ext cx="1162050" cy="1160463"/>
          </a:xfrm>
          <a:prstGeom prst="rect">
            <a:avLst/>
          </a:prstGeom>
          <a:noFill/>
          <a:ln w="9525">
            <a:noFill/>
            <a:miter lim="800000"/>
            <a:headEnd/>
            <a:tailEnd/>
          </a:ln>
        </p:spPr>
      </p:pic>
      <p:pic>
        <p:nvPicPr>
          <p:cNvPr id="12297" name="Picture 12" descr="AF logo"/>
          <p:cNvPicPr>
            <a:picLocks noChangeAspect="1" noChangeArrowheads="1"/>
          </p:cNvPicPr>
          <p:nvPr userDrawn="1"/>
        </p:nvPicPr>
        <p:blipFill>
          <a:blip r:embed="rId3" cstate="print"/>
          <a:srcRect/>
          <a:stretch>
            <a:fillRect/>
          </a:stretch>
        </p:blipFill>
        <p:spPr bwMode="auto">
          <a:xfrm>
            <a:off x="0" y="0"/>
            <a:ext cx="1219200" cy="1019175"/>
          </a:xfrm>
          <a:prstGeom prst="rect">
            <a:avLst/>
          </a:prstGeom>
          <a:noFill/>
          <a:ln w="9525">
            <a:noFill/>
            <a:miter lim="800000"/>
            <a:headEnd/>
            <a:tailEnd/>
          </a:ln>
        </p:spPr>
      </p:pic>
      <p:sp>
        <p:nvSpPr>
          <p:cNvPr id="3085" name="Rectangle 13"/>
          <p:cNvSpPr>
            <a:spLocks noChangeArrowheads="1"/>
          </p:cNvSpPr>
          <p:nvPr userDrawn="1"/>
        </p:nvSpPr>
        <p:spPr bwMode="auto">
          <a:xfrm flipV="1">
            <a:off x="0" y="6443663"/>
            <a:ext cx="9144000" cy="76200"/>
          </a:xfrm>
          <a:prstGeom prst="rect">
            <a:avLst/>
          </a:prstGeom>
          <a:gradFill rotWithShape="0">
            <a:gsLst>
              <a:gs pos="0">
                <a:schemeClr val="accent1"/>
              </a:gs>
              <a:gs pos="100000">
                <a:schemeClr val="accent1">
                  <a:gamma/>
                  <a:tint val="21176"/>
                  <a:invGamma/>
                </a:schemeClr>
              </a:gs>
            </a:gsLst>
            <a:lin ang="0" scaled="1"/>
          </a:gradFill>
          <a:ln w="9525">
            <a:noFill/>
            <a:miter lim="800000"/>
            <a:headEnd/>
            <a:tailEnd/>
          </a:ln>
          <a:effectLst/>
        </p:spPr>
        <p:txBody>
          <a:bodyPr wrap="none" anchor="ctr"/>
          <a:lstStyle/>
          <a:p>
            <a:pPr>
              <a:lnSpc>
                <a:spcPct val="85000"/>
              </a:lnSpc>
              <a:defRPr/>
            </a:pPr>
            <a:endParaRPr lang="en-US" dirty="0">
              <a:solidFill>
                <a:srgbClr val="000000"/>
              </a:solidFill>
              <a:cs typeface="+mn-cs"/>
            </a:endParaRPr>
          </a:p>
        </p:txBody>
      </p:sp>
      <p:sp>
        <p:nvSpPr>
          <p:cNvPr id="3086" name="Text Box 14"/>
          <p:cNvSpPr txBox="1">
            <a:spLocks noChangeArrowheads="1"/>
          </p:cNvSpPr>
          <p:nvPr userDrawn="1"/>
        </p:nvSpPr>
        <p:spPr bwMode="auto">
          <a:xfrm>
            <a:off x="3352800" y="6519863"/>
            <a:ext cx="2695575" cy="304800"/>
          </a:xfrm>
          <a:prstGeom prst="rect">
            <a:avLst/>
          </a:prstGeom>
          <a:noFill/>
          <a:ln w="9525">
            <a:noFill/>
            <a:miter lim="800000"/>
            <a:headEnd/>
            <a:tailEnd/>
          </a:ln>
          <a:effectLst/>
        </p:spPr>
        <p:txBody>
          <a:bodyPr wrap="none">
            <a:spAutoFit/>
          </a:bodyPr>
          <a:lstStyle/>
          <a:p>
            <a:pPr>
              <a:lnSpc>
                <a:spcPct val="85000"/>
              </a:lnSpc>
              <a:defRPr/>
            </a:pPr>
            <a:r>
              <a:rPr lang="en-US" b="1" dirty="0">
                <a:solidFill>
                  <a:srgbClr val="000000"/>
                </a:solidFill>
                <a:cs typeface="+mn-cs"/>
              </a:rPr>
              <a:t>People First…Mission Always</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lnSpc>
          <a:spcPct val="85000"/>
        </a:lnSpc>
        <a:spcBef>
          <a:spcPct val="0"/>
        </a:spcBef>
        <a:spcAft>
          <a:spcPct val="0"/>
        </a:spcAft>
        <a:defRPr sz="3600" b="1" i="1">
          <a:solidFill>
            <a:srgbClr val="000099"/>
          </a:solidFill>
          <a:latin typeface="+mj-lt"/>
          <a:ea typeface="+mj-ea"/>
          <a:cs typeface="+mj-cs"/>
        </a:defRPr>
      </a:lvl1pPr>
      <a:lvl2pPr algn="ctr" rtl="0" eaLnBrk="0" fontAlgn="base" hangingPunct="0">
        <a:lnSpc>
          <a:spcPct val="85000"/>
        </a:lnSpc>
        <a:spcBef>
          <a:spcPct val="0"/>
        </a:spcBef>
        <a:spcAft>
          <a:spcPct val="0"/>
        </a:spcAft>
        <a:defRPr sz="3600" b="1" i="1">
          <a:solidFill>
            <a:srgbClr val="000099"/>
          </a:solidFill>
          <a:latin typeface="Arial" charset="0"/>
        </a:defRPr>
      </a:lvl2pPr>
      <a:lvl3pPr algn="ctr" rtl="0" eaLnBrk="0" fontAlgn="base" hangingPunct="0">
        <a:lnSpc>
          <a:spcPct val="85000"/>
        </a:lnSpc>
        <a:spcBef>
          <a:spcPct val="0"/>
        </a:spcBef>
        <a:spcAft>
          <a:spcPct val="0"/>
        </a:spcAft>
        <a:defRPr sz="3600" b="1" i="1">
          <a:solidFill>
            <a:srgbClr val="000099"/>
          </a:solidFill>
          <a:latin typeface="Arial" charset="0"/>
        </a:defRPr>
      </a:lvl3pPr>
      <a:lvl4pPr algn="ctr" rtl="0" eaLnBrk="0" fontAlgn="base" hangingPunct="0">
        <a:lnSpc>
          <a:spcPct val="85000"/>
        </a:lnSpc>
        <a:spcBef>
          <a:spcPct val="0"/>
        </a:spcBef>
        <a:spcAft>
          <a:spcPct val="0"/>
        </a:spcAft>
        <a:defRPr sz="3600" b="1" i="1">
          <a:solidFill>
            <a:srgbClr val="000099"/>
          </a:solidFill>
          <a:latin typeface="Arial" charset="0"/>
        </a:defRPr>
      </a:lvl4pPr>
      <a:lvl5pPr algn="ctr" rtl="0" eaLnBrk="0" fontAlgn="base" hangingPunct="0">
        <a:lnSpc>
          <a:spcPct val="85000"/>
        </a:lnSpc>
        <a:spcBef>
          <a:spcPct val="0"/>
        </a:spcBef>
        <a:spcAft>
          <a:spcPct val="0"/>
        </a:spcAft>
        <a:defRPr sz="3600" b="1" i="1">
          <a:solidFill>
            <a:srgbClr val="000099"/>
          </a:solidFill>
          <a:latin typeface="Arial" charset="0"/>
        </a:defRPr>
      </a:lvl5pPr>
      <a:lvl6pPr marL="457200" algn="ctr" rtl="0" fontAlgn="base">
        <a:lnSpc>
          <a:spcPct val="85000"/>
        </a:lnSpc>
        <a:spcBef>
          <a:spcPct val="0"/>
        </a:spcBef>
        <a:spcAft>
          <a:spcPct val="0"/>
        </a:spcAft>
        <a:defRPr sz="3600" b="1" i="1">
          <a:solidFill>
            <a:srgbClr val="000099"/>
          </a:solidFill>
          <a:latin typeface="Arial" charset="0"/>
        </a:defRPr>
      </a:lvl6pPr>
      <a:lvl7pPr marL="914400" algn="ctr" rtl="0" fontAlgn="base">
        <a:lnSpc>
          <a:spcPct val="85000"/>
        </a:lnSpc>
        <a:spcBef>
          <a:spcPct val="0"/>
        </a:spcBef>
        <a:spcAft>
          <a:spcPct val="0"/>
        </a:spcAft>
        <a:defRPr sz="3600" b="1" i="1">
          <a:solidFill>
            <a:srgbClr val="000099"/>
          </a:solidFill>
          <a:latin typeface="Arial" charset="0"/>
        </a:defRPr>
      </a:lvl7pPr>
      <a:lvl8pPr marL="1371600" algn="ctr" rtl="0" fontAlgn="base">
        <a:lnSpc>
          <a:spcPct val="85000"/>
        </a:lnSpc>
        <a:spcBef>
          <a:spcPct val="0"/>
        </a:spcBef>
        <a:spcAft>
          <a:spcPct val="0"/>
        </a:spcAft>
        <a:defRPr sz="3600" b="1" i="1">
          <a:solidFill>
            <a:srgbClr val="000099"/>
          </a:solidFill>
          <a:latin typeface="Arial" charset="0"/>
        </a:defRPr>
      </a:lvl8pPr>
      <a:lvl9pPr marL="1828800" algn="ctr" rtl="0" fontAlgn="base">
        <a:lnSpc>
          <a:spcPct val="85000"/>
        </a:lnSpc>
        <a:spcBef>
          <a:spcPct val="0"/>
        </a:spcBef>
        <a:spcAft>
          <a:spcPct val="0"/>
        </a:spcAft>
        <a:defRPr sz="3600" b="1" i="1">
          <a:solidFill>
            <a:srgbClr val="000099"/>
          </a:solidFill>
          <a:latin typeface="Arial" charset="0"/>
        </a:defRPr>
      </a:lvl9pPr>
    </p:titleStyle>
    <p:bodyStyle>
      <a:lvl1pPr marL="225425" indent="-225425" algn="l" rtl="0" eaLnBrk="0" fontAlgn="base" hangingPunct="0">
        <a:lnSpc>
          <a:spcPct val="90000"/>
        </a:lnSpc>
        <a:spcBef>
          <a:spcPct val="20000"/>
        </a:spcBef>
        <a:spcAft>
          <a:spcPct val="0"/>
        </a:spcAft>
        <a:buClr>
          <a:schemeClr val="tx1"/>
        </a:buClr>
        <a:buFont typeface="Wingdings" pitchFamily="2" charset="2"/>
        <a:buChar char="Ø"/>
        <a:defRPr sz="2600">
          <a:solidFill>
            <a:schemeClr val="tx1"/>
          </a:solidFill>
          <a:latin typeface="+mn-lt"/>
          <a:ea typeface="+mn-ea"/>
          <a:cs typeface="+mn-cs"/>
        </a:defRPr>
      </a:lvl1pPr>
      <a:lvl2pPr marL="676275" indent="-228600" algn="l" rtl="0" eaLnBrk="0" fontAlgn="base" hangingPunct="0">
        <a:lnSpc>
          <a:spcPct val="90000"/>
        </a:lnSpc>
        <a:spcBef>
          <a:spcPct val="20000"/>
        </a:spcBef>
        <a:spcAft>
          <a:spcPct val="0"/>
        </a:spcAft>
        <a:buClr>
          <a:schemeClr val="tx1"/>
        </a:buClr>
        <a:buChar char="•"/>
        <a:defRPr sz="2400">
          <a:solidFill>
            <a:schemeClr val="tx1"/>
          </a:solidFill>
          <a:latin typeface="+mn-lt"/>
        </a:defRPr>
      </a:lvl2pPr>
      <a:lvl3pPr marL="973138" indent="-120650" algn="l" rtl="0" eaLnBrk="0" fontAlgn="base" hangingPunct="0">
        <a:lnSpc>
          <a:spcPct val="90000"/>
        </a:lnSpc>
        <a:spcBef>
          <a:spcPct val="20000"/>
        </a:spcBef>
        <a:spcAft>
          <a:spcPct val="0"/>
        </a:spcAft>
        <a:buClr>
          <a:schemeClr val="tx1"/>
        </a:buClr>
        <a:buFont typeface="Times New Roman" pitchFamily="18" charset="0"/>
        <a:buChar char="–"/>
        <a:defRPr sz="2000">
          <a:solidFill>
            <a:schemeClr val="tx1"/>
          </a:solidFill>
          <a:latin typeface="+mn-lt"/>
        </a:defRPr>
      </a:lvl3pPr>
      <a:lvl4pPr marL="1546225" indent="-174625" algn="l" rtl="0" eaLnBrk="0" fontAlgn="base" hangingPunct="0">
        <a:lnSpc>
          <a:spcPct val="90000"/>
        </a:lnSpc>
        <a:spcBef>
          <a:spcPct val="20000"/>
        </a:spcBef>
        <a:spcAft>
          <a:spcPct val="0"/>
        </a:spcAft>
        <a:buClr>
          <a:schemeClr val="tx1"/>
        </a:buClr>
        <a:buChar char="•"/>
        <a:defRPr sz="2000">
          <a:solidFill>
            <a:schemeClr val="tx1"/>
          </a:solidFill>
          <a:latin typeface="+mn-lt"/>
        </a:defRPr>
      </a:lvl4pPr>
      <a:lvl5pPr marL="1946275" indent="-117475" algn="l" rtl="0" eaLnBrk="0" fontAlgn="base" hangingPunct="0">
        <a:spcBef>
          <a:spcPct val="20000"/>
        </a:spcBef>
        <a:spcAft>
          <a:spcPct val="0"/>
        </a:spcAft>
        <a:buClr>
          <a:schemeClr val="tx1"/>
        </a:buClr>
        <a:buFont typeface="Times New Roman" pitchFamily="18" charset="0"/>
        <a:buChar char="»"/>
        <a:defRPr sz="2000">
          <a:solidFill>
            <a:schemeClr val="tx1"/>
          </a:solidFill>
          <a:latin typeface="+mn-lt"/>
        </a:defRPr>
      </a:lvl5pPr>
      <a:lvl6pPr marL="24034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6pPr>
      <a:lvl7pPr marL="28606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7pPr>
      <a:lvl8pPr marL="33178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8pPr>
      <a:lvl9pPr marL="3775075" indent="-117475" algn="l" rtl="0" fontAlgn="base">
        <a:spcBef>
          <a:spcPct val="20000"/>
        </a:spcBef>
        <a:spcAft>
          <a:spcPct val="0"/>
        </a:spcAft>
        <a:buClr>
          <a:schemeClr val="tx1"/>
        </a:buClr>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org.eis.afmc.af.mil/sites/78abw/78ceg/CEN/CENPL/Community%20Planning%20IDP/IDP_RAFB_100_Percent.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mailto:terry.landreth@us.af.mi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138" y="1794076"/>
            <a:ext cx="4643252" cy="2464099"/>
          </a:xfrm>
        </p:spPr>
        <p:txBody>
          <a:bodyPr/>
          <a:lstStyle/>
          <a:p>
            <a:pPr>
              <a:defRPr/>
            </a:pPr>
            <a:r>
              <a:rPr lang="en-US" dirty="0" smtClean="0">
                <a:solidFill>
                  <a:srgbClr val="C00000"/>
                </a:solidFill>
                <a:effectLst>
                  <a:outerShdw blurRad="38100" dist="38100" dir="2700000" algn="tl">
                    <a:srgbClr val="C0C0C0"/>
                  </a:outerShdw>
                </a:effectLst>
                <a:latin typeface="+mn-lt"/>
              </a:rPr>
              <a:t/>
            </a:r>
            <a:br>
              <a:rPr lang="en-US" dirty="0" smtClean="0">
                <a:solidFill>
                  <a:srgbClr val="C00000"/>
                </a:solidFill>
                <a:effectLst>
                  <a:outerShdw blurRad="38100" dist="38100" dir="2700000" algn="tl">
                    <a:srgbClr val="C0C0C0"/>
                  </a:outerShdw>
                </a:effectLst>
                <a:latin typeface="+mn-lt"/>
              </a:rPr>
            </a:br>
            <a:r>
              <a:rPr lang="en-US" dirty="0" smtClean="0">
                <a:solidFill>
                  <a:srgbClr val="C00000"/>
                </a:solidFill>
                <a:effectLst>
                  <a:outerShdw blurRad="38100" dist="38100" dir="2700000" algn="tl">
                    <a:srgbClr val="C0C0C0"/>
                  </a:outerShdw>
                </a:effectLst>
                <a:latin typeface="+mn-lt"/>
              </a:rPr>
              <a:t>The CE Planning Office and Installation Development Plan</a:t>
            </a:r>
            <a:endParaRPr lang="en-US" dirty="0">
              <a:solidFill>
                <a:srgbClr val="C00000"/>
              </a:solidFill>
              <a:latin typeface="+mn-lt"/>
            </a:endParaRPr>
          </a:p>
        </p:txBody>
      </p:sp>
      <p:sp>
        <p:nvSpPr>
          <p:cNvPr id="31747" name="Slide Number Placeholder 4"/>
          <p:cNvSpPr>
            <a:spLocks noGrp="1"/>
          </p:cNvSpPr>
          <p:nvPr>
            <p:ph type="sldNum" sz="quarter" idx="11"/>
          </p:nvPr>
        </p:nvSpPr>
        <p:spPr/>
        <p:txBody>
          <a:bodyPr/>
          <a:lstStyle/>
          <a:p>
            <a:pPr>
              <a:defRPr/>
            </a:pPr>
            <a:fld id="{B003D461-0282-4F93-8284-8AD19CEF40AB}" type="slidenum">
              <a:rPr lang="en-US" smtClean="0"/>
              <a:t>1</a:t>
            </a:fld>
            <a:endParaRPr lang="en-US" dirty="0" smtClean="0"/>
          </a:p>
        </p:txBody>
      </p:sp>
      <p:pic>
        <p:nvPicPr>
          <p:cNvPr id="33796" name="Picture 4" descr="ABW Slide Logo"/>
          <p:cNvPicPr>
            <a:picLocks noGrp="1" noChangeAspect="1" noChangeArrowheads="1"/>
          </p:cNvPicPr>
          <p:nvPr>
            <p:ph idx="1"/>
          </p:nvPr>
        </p:nvPicPr>
        <p:blipFill>
          <a:blip r:embed="rId3" cstate="print"/>
          <a:srcRect/>
          <a:stretch>
            <a:fillRect/>
          </a:stretch>
        </p:blipFill>
        <p:spPr>
          <a:xfrm>
            <a:off x="193239" y="1419100"/>
            <a:ext cx="4165002" cy="4696110"/>
          </a:xfrm>
          <a:prstGeom prst="rect">
            <a:avLst/>
          </a:prstGeom>
          <a:ln>
            <a:noFill/>
          </a:ln>
          <a:effectLst>
            <a:softEdge rad="112500"/>
          </a:effectLst>
        </p:spPr>
      </p:pic>
      <p:sp>
        <p:nvSpPr>
          <p:cNvPr id="7" name="Rectangle 5"/>
          <p:cNvSpPr txBox="1">
            <a:spLocks noChangeArrowheads="1"/>
          </p:cNvSpPr>
          <p:nvPr/>
        </p:nvSpPr>
        <p:spPr bwMode="auto">
          <a:xfrm>
            <a:off x="4543425" y="4709587"/>
            <a:ext cx="3881014" cy="1600200"/>
          </a:xfrm>
          <a:prstGeom prst="rect">
            <a:avLst/>
          </a:prstGeom>
          <a:noFill/>
          <a:ln w="9525">
            <a:noFill/>
            <a:miter lim="800000"/>
            <a:headEnd/>
            <a:tailEnd/>
          </a:ln>
        </p:spPr>
        <p:txBody>
          <a:bodyPr/>
          <a:lstStyle/>
          <a:p>
            <a:pPr marL="0" lvl="0" indent="0" algn="ctr" eaLnBrk="1" hangingPunct="1">
              <a:buClr>
                <a:srgbClr val="000000"/>
              </a:buClr>
              <a:buNone/>
              <a:defRPr/>
            </a:pPr>
            <a:r>
              <a:rPr lang="en-US" sz="2000" b="1" dirty="0" smtClean="0">
                <a:solidFill>
                  <a:srgbClr val="000000"/>
                </a:solidFill>
              </a:rPr>
              <a:t> By:</a:t>
            </a:r>
          </a:p>
          <a:p>
            <a:pPr marL="0" lvl="0" indent="0" algn="ctr" eaLnBrk="1" hangingPunct="1">
              <a:buClr>
                <a:srgbClr val="000000"/>
              </a:buClr>
              <a:buNone/>
              <a:defRPr/>
            </a:pPr>
            <a:r>
              <a:rPr lang="en-US" sz="2000" b="1" dirty="0" smtClean="0">
                <a:solidFill>
                  <a:srgbClr val="000000"/>
                </a:solidFill>
              </a:rPr>
              <a:t>Terry Landreth, PE</a:t>
            </a:r>
          </a:p>
          <a:p>
            <a:pPr marL="0" lvl="0" indent="0" algn="ctr" eaLnBrk="1" hangingPunct="1">
              <a:buClr>
                <a:srgbClr val="000000"/>
              </a:buClr>
              <a:buNone/>
              <a:defRPr/>
            </a:pPr>
            <a:r>
              <a:rPr lang="en-US" sz="2000" b="1" dirty="0" smtClean="0">
                <a:solidFill>
                  <a:srgbClr val="000000"/>
                </a:solidFill>
              </a:rPr>
              <a:t>CE Planning Office Supervisor</a:t>
            </a:r>
          </a:p>
          <a:p>
            <a:pPr marL="0" lvl="0" indent="0" algn="ctr" eaLnBrk="1" hangingPunct="1">
              <a:buClr>
                <a:srgbClr val="000000"/>
              </a:buClr>
              <a:buNone/>
              <a:defRPr/>
            </a:pPr>
            <a:r>
              <a:rPr lang="en-US" sz="2000" b="1" dirty="0" smtClean="0">
                <a:solidFill>
                  <a:schemeClr val="tx1"/>
                </a:solidFill>
              </a:rPr>
              <a:t>Aug 2015</a:t>
            </a:r>
          </a:p>
          <a:p>
            <a:pPr marL="0" lvl="0" indent="0" algn="ctr" eaLnBrk="1" hangingPunct="1">
              <a:buClr>
                <a:srgbClr val="000000"/>
              </a:buClr>
              <a:buNone/>
              <a:defRPr/>
            </a:pPr>
            <a:endParaRPr lang="en-US" sz="2400" b="1" dirty="0" smtClean="0">
              <a:solidFill>
                <a:srgbClr val="000000"/>
              </a:solidFill>
            </a:endParaRPr>
          </a:p>
          <a:p>
            <a:pPr marL="225425" indent="-225425">
              <a:lnSpc>
                <a:spcPct val="90000"/>
              </a:lnSpc>
              <a:spcBef>
                <a:spcPct val="20000"/>
              </a:spcBef>
              <a:buClr>
                <a:schemeClr val="tx1"/>
              </a:buClr>
              <a:defRPr/>
            </a:pPr>
            <a:endParaRPr lang="en-US" sz="2000" b="1" kern="0" dirty="0">
              <a:latin typeface="+mn-lt"/>
              <a:cs typeface="Arial" pitchFamily="34" charset="0"/>
            </a:endParaRPr>
          </a:p>
        </p:txBody>
      </p:sp>
      <p:sp>
        <p:nvSpPr>
          <p:cNvPr id="9" name="Rectangle 8"/>
          <p:cNvSpPr/>
          <p:nvPr/>
        </p:nvSpPr>
        <p:spPr>
          <a:xfrm>
            <a:off x="1533525" y="6550223"/>
            <a:ext cx="6019800" cy="307777"/>
          </a:xfrm>
          <a:prstGeom prst="rect">
            <a:avLst/>
          </a:prstGeom>
        </p:spPr>
        <p:txBody>
          <a:bodyPr wrap="square">
            <a:spAutoFit/>
          </a:bodyPr>
          <a:lstStyle/>
          <a:p>
            <a:pPr>
              <a:defRPr/>
            </a:pPr>
            <a:r>
              <a:rPr lang="en-US" dirty="0" smtClean="0">
                <a:latin typeface="Arial" pitchFamily="34" charset="0"/>
                <a:cs typeface="Arial" pitchFamily="34" charset="0"/>
              </a:rPr>
              <a:t>" The Installation of Excellence...The Place to Live, Learn, Work and Play"</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a:t>
            </a:r>
            <a:r>
              <a:rPr lang="en-US" dirty="0"/>
              <a:t>Development </a:t>
            </a:r>
            <a:r>
              <a:rPr lang="en-US" dirty="0" smtClean="0"/>
              <a:t>Plan</a:t>
            </a:r>
            <a:endParaRPr lang="en-US" dirty="0"/>
          </a:p>
        </p:txBody>
      </p:sp>
      <p:sp>
        <p:nvSpPr>
          <p:cNvPr id="4" name="Slide Number Placeholder 3"/>
          <p:cNvSpPr>
            <a:spLocks noGrp="1"/>
          </p:cNvSpPr>
          <p:nvPr>
            <p:ph type="sldNum" sz="quarter" idx="11"/>
          </p:nvPr>
        </p:nvSpPr>
        <p:spPr/>
        <p:txBody>
          <a:bodyPr/>
          <a:lstStyle/>
          <a:p>
            <a:pPr>
              <a:defRPr/>
            </a:pPr>
            <a:fld id="{B1241A43-3D8B-4524-972E-6F8669844094}" type="slidenum">
              <a:rPr lang="en-US" smtClean="0"/>
              <a:pPr>
                <a:defRPr/>
              </a:pPr>
              <a:t>10</a:t>
            </a:fld>
            <a:endParaRPr lang="en-US" dirty="0"/>
          </a:p>
        </p:txBody>
      </p:sp>
      <p:sp>
        <p:nvSpPr>
          <p:cNvPr id="5" name="Content Placeholder 4"/>
          <p:cNvSpPr>
            <a:spLocks noGrp="1"/>
          </p:cNvSpPr>
          <p:nvPr>
            <p:ph idx="1"/>
          </p:nvPr>
        </p:nvSpPr>
        <p:spPr>
          <a:xfrm>
            <a:off x="143602" y="1343752"/>
            <a:ext cx="8856921" cy="4908192"/>
          </a:xfrm>
        </p:spPr>
        <p:txBody>
          <a:bodyPr/>
          <a:lstStyle/>
          <a:p>
            <a:pPr marL="285750" indent="-285750"/>
            <a:r>
              <a:rPr lang="en-US" sz="2200" dirty="0"/>
              <a:t>The Installation Development Plan (IDP) is required by AFI 32-7062.  </a:t>
            </a:r>
          </a:p>
          <a:p>
            <a:pPr marL="800100" lvl="1" indent="-342900">
              <a:buFont typeface="Arial" panose="020B0604020202020204" pitchFamily="34" charset="0"/>
              <a:buChar char="•"/>
            </a:pPr>
            <a:r>
              <a:rPr lang="en-US" sz="2000" dirty="0"/>
              <a:t>Michael Baker Jr., Inc. was hired to develop the IDP </a:t>
            </a:r>
          </a:p>
          <a:p>
            <a:pPr marL="800100" lvl="1" indent="-342900">
              <a:buFont typeface="Arial" panose="020B0604020202020204" pitchFamily="34" charset="0"/>
              <a:buChar char="•"/>
            </a:pPr>
            <a:r>
              <a:rPr lang="en-US" sz="2000" dirty="0"/>
              <a:t>Initial visit was March 2014</a:t>
            </a:r>
          </a:p>
          <a:p>
            <a:pPr marL="800100" lvl="1" indent="-342900">
              <a:buFont typeface="Arial" panose="020B0604020202020204" pitchFamily="34" charset="0"/>
              <a:buChar char="•"/>
            </a:pPr>
            <a:r>
              <a:rPr lang="en-US" sz="2000" dirty="0"/>
              <a:t>Visioning workshop was held June 2014</a:t>
            </a:r>
          </a:p>
          <a:p>
            <a:pPr marL="800100" lvl="1" indent="-342900">
              <a:buFont typeface="Arial" panose="020B0604020202020204" pitchFamily="34" charset="0"/>
              <a:buChar char="•"/>
            </a:pPr>
            <a:r>
              <a:rPr lang="en-US" sz="2000" dirty="0"/>
              <a:t>Final was delivered June 2015</a:t>
            </a:r>
          </a:p>
          <a:p>
            <a:pPr marL="342900" indent="-342900"/>
            <a:r>
              <a:rPr lang="en-US" sz="2200" dirty="0"/>
              <a:t>Most Mission Partners and ABW organizations </a:t>
            </a:r>
            <a:r>
              <a:rPr lang="en-US" sz="2200" dirty="0" smtClean="0"/>
              <a:t>participated </a:t>
            </a:r>
            <a:r>
              <a:rPr lang="en-US" sz="2200" dirty="0"/>
              <a:t>in review process</a:t>
            </a:r>
          </a:p>
          <a:p>
            <a:pPr marL="342900" indent="-342900"/>
            <a:r>
              <a:rPr lang="en-US" sz="2200" dirty="0"/>
              <a:t>Scope included Mission Statement Alignment, Planning Constraints, Installation Capacity Opportunities, </a:t>
            </a:r>
            <a:r>
              <a:rPr lang="en-US" sz="2200" dirty="0" smtClean="0"/>
              <a:t>and </a:t>
            </a:r>
            <a:r>
              <a:rPr lang="en-US" sz="2200" dirty="0"/>
              <a:t>Future Planning</a:t>
            </a:r>
            <a:r>
              <a:rPr lang="en-US" sz="2200" dirty="0" smtClean="0"/>
              <a:t>.</a:t>
            </a:r>
          </a:p>
          <a:p>
            <a:pPr marL="342900" indent="-342900"/>
            <a:endParaRPr lang="en-US" sz="2200" dirty="0"/>
          </a:p>
          <a:p>
            <a:pPr marL="342900" indent="-342900"/>
            <a:r>
              <a:rPr lang="en-US" sz="2200" dirty="0">
                <a:hlinkClick r:id="rId3"/>
              </a:rPr>
              <a:t>https://org.eis.afmc.af.mil/sites/78abw/78ceg/CEN/CENPL/Community%20Planning%20IDP/IDP_RAFB_100_Percent.pdf</a:t>
            </a:r>
            <a:endParaRPr lang="en-US" sz="2200" dirty="0"/>
          </a:p>
          <a:p>
            <a:endParaRPr lang="en-US" dirty="0"/>
          </a:p>
        </p:txBody>
      </p:sp>
      <p:sp>
        <p:nvSpPr>
          <p:cNvPr id="8"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1825924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IDP Overview</a:t>
            </a:r>
            <a:endParaRPr lang="en-US" dirty="0"/>
          </a:p>
        </p:txBody>
      </p:sp>
      <p:pic>
        <p:nvPicPr>
          <p:cNvPr id="2050" name="Picture 2" descr="C:\Users\1247033072C\Desktop\Capture.PNG"/>
          <p:cNvPicPr>
            <a:picLocks noChangeAspect="1" noChangeArrowheads="1"/>
          </p:cNvPicPr>
          <p:nvPr/>
        </p:nvPicPr>
        <p:blipFill rotWithShape="1">
          <a:blip r:embed="rId3">
            <a:extLst>
              <a:ext uri="{28A0092B-C50C-407E-A947-70E740481C1C}">
                <a14:useLocalDpi xmlns:a14="http://schemas.microsoft.com/office/drawing/2010/main" val="0"/>
              </a:ext>
            </a:extLst>
          </a:blip>
          <a:srcRect t="45415"/>
          <a:stretch/>
        </p:blipFill>
        <p:spPr bwMode="auto">
          <a:xfrm>
            <a:off x="458555" y="1719941"/>
            <a:ext cx="8227016" cy="33004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11</a:t>
            </a:fld>
            <a:endParaRPr lang="en-US" dirty="0" smtClean="0"/>
          </a:p>
        </p:txBody>
      </p:sp>
      <p:sp>
        <p:nvSpPr>
          <p:cNvPr id="5"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872593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IDP Alignment</a:t>
            </a:r>
            <a:endParaRPr lang="en-US" dirty="0"/>
          </a:p>
        </p:txBody>
      </p:sp>
      <p:pic>
        <p:nvPicPr>
          <p:cNvPr id="4099" name="Picture 3" descr="C:\Users\1247033072C\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00114"/>
            <a:ext cx="7543800" cy="488638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12</a:t>
            </a:fld>
            <a:endParaRPr lang="en-US" dirty="0" smtClean="0"/>
          </a:p>
        </p:txBody>
      </p:sp>
      <p:sp>
        <p:nvSpPr>
          <p:cNvPr id="5"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2106246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Robins AFB is Home for:</a:t>
            </a:r>
          </a:p>
          <a:p>
            <a:pPr lvl="1"/>
            <a:r>
              <a:rPr lang="en-US" sz="2000" dirty="0"/>
              <a:t>Headquarters of the Air Force Reserve Command </a:t>
            </a:r>
            <a:endParaRPr lang="en-US" sz="2000" dirty="0" smtClean="0"/>
          </a:p>
          <a:p>
            <a:pPr lvl="1"/>
            <a:r>
              <a:rPr lang="en-US" sz="2000" dirty="0" smtClean="0"/>
              <a:t>Warner </a:t>
            </a:r>
            <a:r>
              <a:rPr lang="en-US" sz="2000" dirty="0"/>
              <a:t>Robins Air Logistic Complex (WR-ALC</a:t>
            </a:r>
            <a:r>
              <a:rPr lang="en-US" sz="2000" dirty="0" smtClean="0"/>
              <a:t>)</a:t>
            </a:r>
          </a:p>
          <a:p>
            <a:pPr lvl="1"/>
            <a:r>
              <a:rPr lang="en-US" sz="2000" dirty="0" smtClean="0"/>
              <a:t>78th </a:t>
            </a:r>
            <a:r>
              <a:rPr lang="en-US" sz="2000" dirty="0"/>
              <a:t>Air Base </a:t>
            </a:r>
            <a:r>
              <a:rPr lang="en-US" sz="2000" dirty="0" smtClean="0"/>
              <a:t>Wing</a:t>
            </a:r>
          </a:p>
          <a:p>
            <a:pPr lvl="1"/>
            <a:r>
              <a:rPr lang="en-US" sz="2000" dirty="0" smtClean="0"/>
              <a:t>A Regional </a:t>
            </a:r>
            <a:r>
              <a:rPr lang="en-US" sz="2000" dirty="0"/>
              <a:t>Center for the Defense Logistics Agency (DLA) </a:t>
            </a:r>
            <a:endParaRPr lang="en-US" sz="2000" dirty="0" smtClean="0"/>
          </a:p>
          <a:p>
            <a:pPr lvl="1"/>
            <a:r>
              <a:rPr lang="en-US" sz="2000" dirty="0" smtClean="0"/>
              <a:t>5th </a:t>
            </a:r>
            <a:r>
              <a:rPr lang="en-US" sz="2000" dirty="0"/>
              <a:t>Combat Communications Group </a:t>
            </a:r>
            <a:endParaRPr lang="en-US" sz="2000" dirty="0" smtClean="0"/>
          </a:p>
          <a:p>
            <a:pPr lvl="1"/>
            <a:r>
              <a:rPr lang="en-US" sz="2000" dirty="0" smtClean="0"/>
              <a:t>The </a:t>
            </a:r>
            <a:r>
              <a:rPr lang="en-US" sz="2000" dirty="0"/>
              <a:t>Air Force and Air National Guard JSTARS Wings </a:t>
            </a:r>
            <a:endParaRPr lang="en-US" sz="2000" dirty="0" smtClean="0"/>
          </a:p>
          <a:p>
            <a:pPr lvl="1"/>
            <a:r>
              <a:rPr lang="en-US" sz="2000" dirty="0" smtClean="0"/>
              <a:t>Over </a:t>
            </a:r>
            <a:r>
              <a:rPr lang="en-US" sz="2000" dirty="0"/>
              <a:t>30 </a:t>
            </a:r>
            <a:r>
              <a:rPr lang="en-US" sz="2000" dirty="0" smtClean="0"/>
              <a:t>Mission Partners </a:t>
            </a:r>
            <a:endParaRPr lang="en-US" sz="2000" dirty="0"/>
          </a:p>
          <a:p>
            <a:r>
              <a:rPr lang="en-US" sz="2000" dirty="0" smtClean="0"/>
              <a:t>Robins AFB has:</a:t>
            </a:r>
          </a:p>
          <a:p>
            <a:pPr lvl="1"/>
            <a:r>
              <a:rPr lang="en-US" sz="2000" dirty="0" smtClean="0"/>
              <a:t>Over </a:t>
            </a:r>
            <a:r>
              <a:rPr lang="en-US" sz="2000" dirty="0"/>
              <a:t>23,000 military and civilian employees </a:t>
            </a:r>
            <a:endParaRPr lang="en-US" sz="2000" dirty="0" smtClean="0"/>
          </a:p>
          <a:p>
            <a:pPr lvl="1"/>
            <a:r>
              <a:rPr lang="en-US" sz="2000" dirty="0" smtClean="0"/>
              <a:t>Over </a:t>
            </a:r>
            <a:r>
              <a:rPr lang="en-US" sz="2000" dirty="0"/>
              <a:t>4.3 million square feet of shop and hangar space </a:t>
            </a:r>
            <a:endParaRPr lang="en-US" sz="2000" dirty="0" smtClean="0"/>
          </a:p>
          <a:p>
            <a:pPr lvl="1"/>
            <a:r>
              <a:rPr lang="en-US" sz="2000" dirty="0" smtClean="0"/>
              <a:t>Largest </a:t>
            </a:r>
            <a:r>
              <a:rPr lang="en-US" sz="2000" dirty="0"/>
              <a:t>industrial facility in the state of Georgia </a:t>
            </a:r>
            <a:endParaRPr lang="en-US" sz="2000" dirty="0" smtClean="0"/>
          </a:p>
          <a:p>
            <a:pPr lvl="1"/>
            <a:r>
              <a:rPr lang="en-US" sz="2000" dirty="0" smtClean="0"/>
              <a:t>2</a:t>
            </a:r>
            <a:r>
              <a:rPr lang="en-US" sz="2000" baseline="30000" dirty="0" smtClean="0"/>
              <a:t>nd</a:t>
            </a:r>
            <a:r>
              <a:rPr lang="en-US" sz="2000" dirty="0" smtClean="0"/>
              <a:t> Longest </a:t>
            </a:r>
            <a:r>
              <a:rPr lang="en-US" sz="2000" dirty="0"/>
              <a:t>runway in Georgia - 12,001 feet long and 300 feet wide </a:t>
            </a:r>
            <a:r>
              <a:rPr lang="en-US" sz="2000" dirty="0" smtClean="0"/>
              <a:t> </a:t>
            </a:r>
          </a:p>
        </p:txBody>
      </p:sp>
      <p:sp>
        <p:nvSpPr>
          <p:cNvPr id="3" name="Title 2"/>
          <p:cNvSpPr>
            <a:spLocks noGrp="1"/>
          </p:cNvSpPr>
          <p:nvPr>
            <p:ph type="title"/>
          </p:nvPr>
        </p:nvSpPr>
        <p:spPr/>
        <p:txBody>
          <a:bodyPr/>
          <a:lstStyle/>
          <a:p>
            <a:r>
              <a:rPr lang="en-US" dirty="0" smtClean="0"/>
              <a:t>Current State</a:t>
            </a:r>
            <a:endParaRPr lang="en-US" dirty="0"/>
          </a:p>
        </p:txBody>
      </p:sp>
      <p:sp>
        <p:nvSpPr>
          <p:cNvPr id="4"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13</a:t>
            </a:fld>
            <a:endParaRPr lang="en-US" dirty="0" smtClean="0"/>
          </a:p>
        </p:txBody>
      </p:sp>
      <p:sp>
        <p:nvSpPr>
          <p:cNvPr id="5"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2419886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0242" name="Picture 2" descr="C:\Users\1247033072C\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36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14</a:t>
            </a:fld>
            <a:endParaRPr lang="en-US" dirty="0" smtClean="0"/>
          </a:p>
        </p:txBody>
      </p:sp>
    </p:spTree>
    <p:extLst>
      <p:ext uri="{BB962C8B-B14F-4D97-AF65-F5344CB8AC3E}">
        <p14:creationId xmlns:p14="http://schemas.microsoft.com/office/powerpoint/2010/main" val="1713616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218" name="Picture 2" descr="C:\Users\1247033072C\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85"/>
            <a:ext cx="9144000" cy="68818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15</a:t>
            </a:fld>
            <a:endParaRPr lang="en-US" dirty="0" smtClean="0"/>
          </a:p>
        </p:txBody>
      </p:sp>
    </p:spTree>
    <p:extLst>
      <p:ext uri="{BB962C8B-B14F-4D97-AF65-F5344CB8AC3E}">
        <p14:creationId xmlns:p14="http://schemas.microsoft.com/office/powerpoint/2010/main" val="3136451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63" y="1320209"/>
            <a:ext cx="8686800" cy="5144386"/>
          </a:xfrm>
        </p:spPr>
        <p:txBody>
          <a:bodyPr/>
          <a:lstStyle/>
          <a:p>
            <a:pPr marL="285750"/>
            <a:r>
              <a:rPr lang="en-US" sz="2400" dirty="0" smtClean="0"/>
              <a:t>Existing </a:t>
            </a:r>
            <a:r>
              <a:rPr lang="en-US" sz="2400" dirty="0"/>
              <a:t>Conditions:</a:t>
            </a:r>
          </a:p>
          <a:p>
            <a:pPr marL="742950" lvl="1">
              <a:buFont typeface="Wingdings" panose="05000000000000000000" pitchFamily="2" charset="2"/>
              <a:buChar char="Ø"/>
            </a:pPr>
            <a:r>
              <a:rPr lang="en-US" dirty="0"/>
              <a:t>Green: Meets Current Operational Requirements and Standards</a:t>
            </a:r>
          </a:p>
          <a:p>
            <a:pPr marL="742950" lvl="1">
              <a:buFont typeface="Wingdings" panose="05000000000000000000" pitchFamily="2" charset="2"/>
              <a:buChar char="Ø"/>
            </a:pPr>
            <a:r>
              <a:rPr lang="en-US" dirty="0"/>
              <a:t>Yellow: Meets operational minimums but is in need of upgrade or does not meet current standards.</a:t>
            </a:r>
          </a:p>
          <a:p>
            <a:pPr marL="742950" lvl="1">
              <a:buFont typeface="Wingdings" panose="05000000000000000000" pitchFamily="2" charset="2"/>
              <a:buChar char="Ø"/>
            </a:pPr>
            <a:r>
              <a:rPr lang="en-US" dirty="0"/>
              <a:t>Red: Does not meet current minimums.  Mission is compromised</a:t>
            </a:r>
          </a:p>
          <a:p>
            <a:pPr marL="285750"/>
            <a:r>
              <a:rPr lang="en-US" sz="2400" dirty="0"/>
              <a:t>Growth Capacity:</a:t>
            </a:r>
          </a:p>
          <a:p>
            <a:pPr marL="742950" lvl="1">
              <a:buFont typeface="Wingdings" panose="05000000000000000000" pitchFamily="2" charset="2"/>
              <a:buChar char="Ø"/>
            </a:pPr>
            <a:r>
              <a:rPr lang="en-US" dirty="0"/>
              <a:t>Green: Able to meet increased demand without significant upgrades or additions</a:t>
            </a:r>
          </a:p>
          <a:p>
            <a:pPr marL="742950" lvl="1">
              <a:buFont typeface="Wingdings" panose="05000000000000000000" pitchFamily="2" charset="2"/>
              <a:buChar char="Ø"/>
            </a:pPr>
            <a:r>
              <a:rPr lang="en-US" dirty="0"/>
              <a:t>Yellow: Upgrading and expansions are required to meet future growth</a:t>
            </a:r>
          </a:p>
          <a:p>
            <a:pPr marL="742950" lvl="1">
              <a:buFont typeface="Wingdings" panose="05000000000000000000" pitchFamily="2" charset="2"/>
              <a:buChar char="Ø"/>
            </a:pPr>
            <a:r>
              <a:rPr lang="en-US" dirty="0"/>
              <a:t>Red: Unable to meet any increase in demand without significant upgrades, additions or replacements</a:t>
            </a:r>
          </a:p>
          <a:p>
            <a:endParaRPr lang="en-US" sz="2000" dirty="0" smtClean="0"/>
          </a:p>
        </p:txBody>
      </p:sp>
      <p:sp>
        <p:nvSpPr>
          <p:cNvPr id="3" name="Title 2"/>
          <p:cNvSpPr>
            <a:spLocks noGrp="1"/>
          </p:cNvSpPr>
          <p:nvPr>
            <p:ph type="title"/>
          </p:nvPr>
        </p:nvSpPr>
        <p:spPr/>
        <p:txBody>
          <a:bodyPr/>
          <a:lstStyle/>
          <a:p>
            <a:r>
              <a:rPr lang="en-US" dirty="0" smtClean="0"/>
              <a:t>Existing </a:t>
            </a:r>
            <a:r>
              <a:rPr lang="en-US" dirty="0"/>
              <a:t>Conditions and Growth </a:t>
            </a:r>
            <a:r>
              <a:rPr lang="en-US" dirty="0" smtClean="0"/>
              <a:t>Capacity</a:t>
            </a:r>
            <a:endParaRPr lang="en-US" dirty="0"/>
          </a:p>
        </p:txBody>
      </p:sp>
      <p:sp>
        <p:nvSpPr>
          <p:cNvPr id="4"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16</a:t>
            </a:fld>
            <a:endParaRPr lang="en-US" dirty="0" smtClean="0"/>
          </a:p>
        </p:txBody>
      </p:sp>
      <p:sp>
        <p:nvSpPr>
          <p:cNvPr id="5"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
        <p:nvSpPr>
          <p:cNvPr id="6" name="Oval 5"/>
          <p:cNvSpPr/>
          <p:nvPr/>
        </p:nvSpPr>
        <p:spPr>
          <a:xfrm>
            <a:off x="518668" y="1750828"/>
            <a:ext cx="304800" cy="3048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8668" y="2499360"/>
            <a:ext cx="304800" cy="3048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8668" y="318438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18668" y="5802683"/>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02164" y="5061806"/>
            <a:ext cx="304800" cy="3048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02164" y="4380614"/>
            <a:ext cx="304800" cy="3048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28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Existing </a:t>
            </a:r>
            <a:r>
              <a:rPr lang="en-US" dirty="0"/>
              <a:t>Conditions and Growth </a:t>
            </a:r>
            <a:r>
              <a:rPr lang="en-US" dirty="0" smtClean="0"/>
              <a:t>Capacity</a:t>
            </a:r>
            <a:endParaRPr lang="en-US" dirty="0"/>
          </a:p>
        </p:txBody>
      </p:sp>
      <p:sp>
        <p:nvSpPr>
          <p:cNvPr id="4"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17</a:t>
            </a:fld>
            <a:endParaRPr lang="en-US" dirty="0" smtClean="0"/>
          </a:p>
        </p:txBody>
      </p:sp>
      <p:sp>
        <p:nvSpPr>
          <p:cNvPr id="5"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466" t="14094" r="36666" b="12342"/>
          <a:stretch/>
        </p:blipFill>
        <p:spPr>
          <a:xfrm>
            <a:off x="685800" y="1334646"/>
            <a:ext cx="7391400" cy="4999261"/>
          </a:xfrm>
          <a:prstGeom prst="rect">
            <a:avLst/>
          </a:prstGeom>
        </p:spPr>
      </p:pic>
    </p:spTree>
    <p:extLst>
      <p:ext uri="{BB962C8B-B14F-4D97-AF65-F5344CB8AC3E}">
        <p14:creationId xmlns:p14="http://schemas.microsoft.com/office/powerpoint/2010/main" val="894059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Developable Land</a:t>
            </a:r>
            <a:endParaRPr lang="en-US" dirty="0"/>
          </a:p>
        </p:txBody>
      </p:sp>
      <p:sp>
        <p:nvSpPr>
          <p:cNvPr id="4"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18</a:t>
            </a:fld>
            <a:endParaRPr lang="en-US" dirty="0" smtClean="0"/>
          </a:p>
        </p:txBody>
      </p:sp>
      <p:sp>
        <p:nvSpPr>
          <p:cNvPr id="5"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95" t="2034" r="3008" b="11329"/>
          <a:stretch/>
        </p:blipFill>
        <p:spPr bwMode="auto">
          <a:xfrm>
            <a:off x="350743" y="1524000"/>
            <a:ext cx="840628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378432" y="1716762"/>
            <a:ext cx="1133387" cy="307777"/>
          </a:xfrm>
          <a:prstGeom prst="rect">
            <a:avLst/>
          </a:prstGeom>
          <a:noFill/>
          <a:ln w="12700">
            <a:solidFill>
              <a:schemeClr val="tx1"/>
            </a:solidFill>
          </a:ln>
        </p:spPr>
        <p:txBody>
          <a:bodyPr wrap="none" rtlCol="0">
            <a:spAutoFit/>
          </a:bodyPr>
          <a:lstStyle/>
          <a:p>
            <a:r>
              <a:rPr lang="en-US" b="1" dirty="0" smtClean="0"/>
              <a:t>53.90</a:t>
            </a:r>
            <a:r>
              <a:rPr lang="en-US" dirty="0" smtClean="0"/>
              <a:t> Acres</a:t>
            </a:r>
            <a:endParaRPr lang="en-US" dirty="0"/>
          </a:p>
        </p:txBody>
      </p:sp>
      <p:sp>
        <p:nvSpPr>
          <p:cNvPr id="15" name="TextBox 14"/>
          <p:cNvSpPr txBox="1"/>
          <p:nvPr/>
        </p:nvSpPr>
        <p:spPr>
          <a:xfrm>
            <a:off x="5572293" y="5527179"/>
            <a:ext cx="1393523" cy="369332"/>
          </a:xfrm>
          <a:prstGeom prst="rect">
            <a:avLst/>
          </a:prstGeom>
          <a:noFill/>
          <a:ln w="12700">
            <a:solidFill>
              <a:schemeClr val="tx1"/>
            </a:solidFill>
          </a:ln>
        </p:spPr>
        <p:txBody>
          <a:bodyPr wrap="none" rtlCol="0">
            <a:spAutoFit/>
          </a:bodyPr>
          <a:lstStyle/>
          <a:p>
            <a:r>
              <a:rPr lang="en-US" dirty="0" smtClean="0"/>
              <a:t>113.38 Acres</a:t>
            </a:r>
            <a:endParaRPr lang="en-US" dirty="0"/>
          </a:p>
        </p:txBody>
      </p:sp>
      <p:sp>
        <p:nvSpPr>
          <p:cNvPr id="16" name="TextBox 15"/>
          <p:cNvSpPr txBox="1"/>
          <p:nvPr/>
        </p:nvSpPr>
        <p:spPr>
          <a:xfrm>
            <a:off x="6287437" y="4642628"/>
            <a:ext cx="1393523" cy="369332"/>
          </a:xfrm>
          <a:prstGeom prst="rect">
            <a:avLst/>
          </a:prstGeom>
          <a:noFill/>
          <a:ln w="12700">
            <a:solidFill>
              <a:schemeClr val="tx1"/>
            </a:solidFill>
          </a:ln>
        </p:spPr>
        <p:txBody>
          <a:bodyPr wrap="none" rtlCol="0">
            <a:spAutoFit/>
          </a:bodyPr>
          <a:lstStyle/>
          <a:p>
            <a:r>
              <a:rPr lang="en-US" dirty="0" smtClean="0"/>
              <a:t>161.19 Acres</a:t>
            </a:r>
            <a:endParaRPr lang="en-US" dirty="0"/>
          </a:p>
        </p:txBody>
      </p:sp>
      <p:sp>
        <p:nvSpPr>
          <p:cNvPr id="17" name="TextBox 16"/>
          <p:cNvSpPr txBox="1"/>
          <p:nvPr/>
        </p:nvSpPr>
        <p:spPr>
          <a:xfrm>
            <a:off x="3611880" y="5711845"/>
            <a:ext cx="1276503" cy="369332"/>
          </a:xfrm>
          <a:prstGeom prst="rect">
            <a:avLst/>
          </a:prstGeom>
          <a:noFill/>
          <a:ln w="12700">
            <a:solidFill>
              <a:schemeClr val="tx1"/>
            </a:solidFill>
          </a:ln>
        </p:spPr>
        <p:txBody>
          <a:bodyPr wrap="none" rtlCol="0">
            <a:spAutoFit/>
          </a:bodyPr>
          <a:lstStyle/>
          <a:p>
            <a:r>
              <a:rPr lang="en-US" dirty="0" smtClean="0"/>
              <a:t>15.17 Acres</a:t>
            </a:r>
            <a:endParaRPr lang="en-US" dirty="0"/>
          </a:p>
        </p:txBody>
      </p:sp>
      <p:cxnSp>
        <p:nvCxnSpPr>
          <p:cNvPr id="18" name="Straight Arrow Connector 17"/>
          <p:cNvCxnSpPr>
            <a:stCxn id="15" idx="1"/>
          </p:cNvCxnSpPr>
          <p:nvPr/>
        </p:nvCxnSpPr>
        <p:spPr>
          <a:xfrm flipH="1" flipV="1">
            <a:off x="4962693" y="4865132"/>
            <a:ext cx="609600" cy="8467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680960" y="4111752"/>
            <a:ext cx="434788" cy="7533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002280" y="5535061"/>
            <a:ext cx="609600" cy="38362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553200" y="1913829"/>
            <a:ext cx="825232" cy="4483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047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B1241A43-3D8B-4524-972E-6F8669844094}" type="slidenum">
              <a:rPr lang="en-US" smtClean="0"/>
              <a:pPr>
                <a:defRPr/>
              </a:pPr>
              <a:t>19</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34"/>
            <a:ext cx="9144001" cy="6896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txBox="1">
            <a:spLocks/>
          </p:cNvSpPr>
          <p:nvPr/>
        </p:nvSpPr>
        <p:spPr bwMode="auto">
          <a:xfrm>
            <a:off x="8634470" y="6291262"/>
            <a:ext cx="381000" cy="338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lnSpc>
                <a:spcPct val="100000"/>
              </a:lnSpc>
              <a:spcBef>
                <a:spcPct val="0"/>
              </a:spcBef>
              <a:spcAft>
                <a:spcPct val="0"/>
              </a:spcAft>
              <a:defRPr sz="1400" i="0" kern="1200">
                <a:solidFill>
                  <a:schemeClr val="tx1"/>
                </a:solidFill>
                <a:effectLst/>
                <a:latin typeface="Arial" charset="0"/>
                <a:ea typeface="+mn-ea"/>
                <a:cs typeface="+mn-cs"/>
              </a:defRPr>
            </a:lvl1pPr>
            <a:lvl2pPr marL="457200" algn="l" rtl="0" fontAlgn="base">
              <a:spcBef>
                <a:spcPct val="0"/>
              </a:spcBef>
              <a:spcAft>
                <a:spcPct val="0"/>
              </a:spcAft>
              <a:defRPr sz="1400" i="1" kern="1200">
                <a:solidFill>
                  <a:srgbClr val="000099"/>
                </a:solidFill>
                <a:latin typeface="Arial" charset="0"/>
                <a:ea typeface="+mn-ea"/>
                <a:cs typeface="Arial" charset="0"/>
              </a:defRPr>
            </a:lvl2pPr>
            <a:lvl3pPr marL="914400" algn="l" rtl="0" fontAlgn="base">
              <a:spcBef>
                <a:spcPct val="0"/>
              </a:spcBef>
              <a:spcAft>
                <a:spcPct val="0"/>
              </a:spcAft>
              <a:defRPr sz="1400" i="1" kern="1200">
                <a:solidFill>
                  <a:srgbClr val="000099"/>
                </a:solidFill>
                <a:latin typeface="Arial" charset="0"/>
                <a:ea typeface="+mn-ea"/>
                <a:cs typeface="Arial" charset="0"/>
              </a:defRPr>
            </a:lvl3pPr>
            <a:lvl4pPr marL="1371600" algn="l" rtl="0" fontAlgn="base">
              <a:spcBef>
                <a:spcPct val="0"/>
              </a:spcBef>
              <a:spcAft>
                <a:spcPct val="0"/>
              </a:spcAft>
              <a:defRPr sz="1400" i="1" kern="1200">
                <a:solidFill>
                  <a:srgbClr val="000099"/>
                </a:solidFill>
                <a:latin typeface="Arial" charset="0"/>
                <a:ea typeface="+mn-ea"/>
                <a:cs typeface="Arial" charset="0"/>
              </a:defRPr>
            </a:lvl4pPr>
            <a:lvl5pPr marL="1828800" algn="l" rtl="0" fontAlgn="base">
              <a:spcBef>
                <a:spcPct val="0"/>
              </a:spcBef>
              <a:spcAft>
                <a:spcPct val="0"/>
              </a:spcAft>
              <a:defRPr sz="1400" i="1" kern="1200">
                <a:solidFill>
                  <a:srgbClr val="000099"/>
                </a:solidFill>
                <a:latin typeface="Arial" charset="0"/>
                <a:ea typeface="+mn-ea"/>
                <a:cs typeface="Arial" charset="0"/>
              </a:defRPr>
            </a:lvl5pPr>
            <a:lvl6pPr marL="2286000" algn="l" defTabSz="914400" rtl="0" eaLnBrk="1" latinLnBrk="0" hangingPunct="1">
              <a:defRPr sz="1400" i="1" kern="1200">
                <a:solidFill>
                  <a:srgbClr val="000099"/>
                </a:solidFill>
                <a:latin typeface="Arial" charset="0"/>
                <a:ea typeface="+mn-ea"/>
                <a:cs typeface="Arial" charset="0"/>
              </a:defRPr>
            </a:lvl6pPr>
            <a:lvl7pPr marL="2743200" algn="l" defTabSz="914400" rtl="0" eaLnBrk="1" latinLnBrk="0" hangingPunct="1">
              <a:defRPr sz="1400" i="1" kern="1200">
                <a:solidFill>
                  <a:srgbClr val="000099"/>
                </a:solidFill>
                <a:latin typeface="Arial" charset="0"/>
                <a:ea typeface="+mn-ea"/>
                <a:cs typeface="Arial" charset="0"/>
              </a:defRPr>
            </a:lvl7pPr>
            <a:lvl8pPr marL="3200400" algn="l" defTabSz="914400" rtl="0" eaLnBrk="1" latinLnBrk="0" hangingPunct="1">
              <a:defRPr sz="1400" i="1" kern="1200">
                <a:solidFill>
                  <a:srgbClr val="000099"/>
                </a:solidFill>
                <a:latin typeface="Arial" charset="0"/>
                <a:ea typeface="+mn-ea"/>
                <a:cs typeface="Arial" charset="0"/>
              </a:defRPr>
            </a:lvl8pPr>
            <a:lvl9pPr marL="3657600" algn="l" defTabSz="914400" rtl="0" eaLnBrk="1" latinLnBrk="0" hangingPunct="1">
              <a:defRPr sz="1400" i="1" kern="1200">
                <a:solidFill>
                  <a:srgbClr val="000099"/>
                </a:solidFill>
                <a:latin typeface="Arial" charset="0"/>
                <a:ea typeface="+mn-ea"/>
                <a:cs typeface="Arial" charset="0"/>
              </a:defRPr>
            </a:lvl9pPr>
          </a:lstStyle>
          <a:p>
            <a:pPr>
              <a:defRPr/>
            </a:pPr>
            <a:fld id="{B003D461-0282-4F93-8284-8AD19CEF40AB}" type="slidenum">
              <a:rPr lang="en-US" smtClean="0"/>
              <a:pPr>
                <a:defRPr/>
              </a:pPr>
              <a:t>19</a:t>
            </a:fld>
            <a:endParaRPr lang="en-US" dirty="0" smtClean="0"/>
          </a:p>
        </p:txBody>
      </p:sp>
    </p:spTree>
    <p:extLst>
      <p:ext uri="{BB962C8B-B14F-4D97-AF65-F5344CB8AC3E}">
        <p14:creationId xmlns:p14="http://schemas.microsoft.com/office/powerpoint/2010/main" val="41026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4" name="Slide Number Placeholder 3"/>
          <p:cNvSpPr>
            <a:spLocks noGrp="1"/>
          </p:cNvSpPr>
          <p:nvPr>
            <p:ph type="sldNum" sz="quarter" idx="11"/>
          </p:nvPr>
        </p:nvSpPr>
        <p:spPr/>
        <p:txBody>
          <a:bodyPr/>
          <a:lstStyle/>
          <a:p>
            <a:pPr>
              <a:defRPr/>
            </a:pPr>
            <a:fld id="{B1241A43-3D8B-4524-972E-6F8669844094}" type="slidenum">
              <a:rPr lang="en-US" smtClean="0"/>
              <a:pPr>
                <a:defRPr/>
              </a:pPr>
              <a:t>2</a:t>
            </a:fld>
            <a:endParaRPr lang="en-US" dirty="0"/>
          </a:p>
        </p:txBody>
      </p:sp>
      <p:sp>
        <p:nvSpPr>
          <p:cNvPr id="5" name="Content Placeholder 4"/>
          <p:cNvSpPr>
            <a:spLocks noGrp="1"/>
          </p:cNvSpPr>
          <p:nvPr>
            <p:ph idx="1"/>
          </p:nvPr>
        </p:nvSpPr>
        <p:spPr>
          <a:xfrm>
            <a:off x="1069332" y="2321948"/>
            <a:ext cx="7234696" cy="3823671"/>
          </a:xfrm>
        </p:spPr>
        <p:txBody>
          <a:bodyPr/>
          <a:lstStyle/>
          <a:p>
            <a:r>
              <a:rPr lang="en-US" dirty="0"/>
              <a:t>The CE Planning Office</a:t>
            </a:r>
          </a:p>
          <a:p>
            <a:endParaRPr lang="en-US" dirty="0"/>
          </a:p>
          <a:p>
            <a:endParaRPr lang="en-US" dirty="0"/>
          </a:p>
          <a:p>
            <a:r>
              <a:rPr lang="en-US" dirty="0"/>
              <a:t>What is Planning at the Base Level?</a:t>
            </a:r>
          </a:p>
          <a:p>
            <a:endParaRPr lang="en-US" dirty="0"/>
          </a:p>
          <a:p>
            <a:endParaRPr lang="en-US" dirty="0"/>
          </a:p>
          <a:p>
            <a:r>
              <a:rPr lang="en-US" dirty="0"/>
              <a:t>The Installation Development Plan</a:t>
            </a:r>
          </a:p>
          <a:p>
            <a:endParaRPr lang="en-US" dirty="0"/>
          </a:p>
        </p:txBody>
      </p:sp>
      <p:sp>
        <p:nvSpPr>
          <p:cNvPr id="8"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873874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Near-Term Requirements</a:t>
            </a:r>
            <a:endParaRPr lang="en-US" dirty="0"/>
          </a:p>
        </p:txBody>
      </p:sp>
      <p:sp>
        <p:nvSpPr>
          <p:cNvPr id="4" name="Slide Number Placeholder 3"/>
          <p:cNvSpPr>
            <a:spLocks noGrp="1"/>
          </p:cNvSpPr>
          <p:nvPr>
            <p:ph type="sldNum" sz="quarter" idx="11"/>
          </p:nvPr>
        </p:nvSpPr>
        <p:spPr/>
        <p:txBody>
          <a:bodyPr/>
          <a:lstStyle/>
          <a:p>
            <a:pPr>
              <a:defRPr/>
            </a:pPr>
            <a:fld id="{B1241A43-3D8B-4524-972E-6F8669844094}" type="slidenum">
              <a:rPr lang="en-US" smtClean="0"/>
              <a:pPr>
                <a:defRPr/>
              </a:pPr>
              <a:t>20</a:t>
            </a:fld>
            <a:endParaRPr lang="en-US" dirty="0"/>
          </a:p>
        </p:txBody>
      </p:sp>
      <p:pic>
        <p:nvPicPr>
          <p:cNvPr id="5122" name="Picture 2" descr="C:\Users\1247033072C\Desktop\Capture.PNG"/>
          <p:cNvPicPr>
            <a:picLocks noChangeAspect="1" noChangeArrowheads="1"/>
          </p:cNvPicPr>
          <p:nvPr/>
        </p:nvPicPr>
        <p:blipFill rotWithShape="1">
          <a:blip r:embed="rId3">
            <a:extLst>
              <a:ext uri="{28A0092B-C50C-407E-A947-70E740481C1C}">
                <a14:useLocalDpi xmlns:a14="http://schemas.microsoft.com/office/drawing/2010/main" val="0"/>
              </a:ext>
            </a:extLst>
          </a:blip>
          <a:srcRect b="54363"/>
          <a:stretch/>
        </p:blipFill>
        <p:spPr bwMode="auto">
          <a:xfrm>
            <a:off x="92597" y="1325301"/>
            <a:ext cx="8958857" cy="5040775"/>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857188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Term Requirements</a:t>
            </a:r>
            <a:endParaRPr lang="en-US" dirty="0"/>
          </a:p>
        </p:txBody>
      </p:sp>
      <p:sp>
        <p:nvSpPr>
          <p:cNvPr id="4" name="Slide Number Placeholder 3"/>
          <p:cNvSpPr>
            <a:spLocks noGrp="1"/>
          </p:cNvSpPr>
          <p:nvPr>
            <p:ph type="sldNum" sz="quarter" idx="11"/>
          </p:nvPr>
        </p:nvSpPr>
        <p:spPr/>
        <p:txBody>
          <a:bodyPr/>
          <a:lstStyle/>
          <a:p>
            <a:pPr>
              <a:defRPr/>
            </a:pPr>
            <a:fld id="{B1241A43-3D8B-4524-972E-6F8669844094}" type="slidenum">
              <a:rPr lang="en-US" smtClean="0"/>
              <a:pPr>
                <a:defRPr/>
              </a:pPr>
              <a:t>21</a:t>
            </a:fld>
            <a:endParaRPr lang="en-US" dirty="0"/>
          </a:p>
        </p:txBody>
      </p:sp>
      <p:pic>
        <p:nvPicPr>
          <p:cNvPr id="6146" name="Picture 2" descr="C:\Users\1247033072C\Desktop\Captur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0690"/>
          <a:stretch/>
        </p:blipFill>
        <p:spPr bwMode="auto">
          <a:xfrm>
            <a:off x="475241" y="1371146"/>
            <a:ext cx="8239101" cy="4985587"/>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3057817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bwMode="auto">
          <a:xfrm>
            <a:off x="1464829" y="0"/>
            <a:ext cx="64008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600" i="0" dirty="0" smtClean="0"/>
              <a:t>78 CEG IDIQ Contracts </a:t>
            </a:r>
            <a:r>
              <a:rPr lang="en-US" sz="3600" dirty="0" smtClean="0"/>
              <a:t> (Value of $287M/5-yrs)</a:t>
            </a:r>
            <a:endParaRPr lang="en-US" sz="3600" i="0" dirty="0" smtClean="0"/>
          </a:p>
        </p:txBody>
      </p:sp>
      <p:sp>
        <p:nvSpPr>
          <p:cNvPr id="18436" name="Rectangle 3"/>
          <p:cNvSpPr>
            <a:spLocks noGrp="1" noChangeArrowheads="1"/>
          </p:cNvSpPr>
          <p:nvPr>
            <p:ph type="body" sz="half" idx="1"/>
          </p:nvPr>
        </p:nvSpPr>
        <p:spPr>
          <a:xfrm>
            <a:off x="195792" y="1316182"/>
            <a:ext cx="8686800" cy="5051810"/>
          </a:xfrm>
        </p:spPr>
        <p:txBody>
          <a:bodyPr/>
          <a:lstStyle/>
          <a:p>
            <a:pPr eaLnBrk="1" hangingPunct="1">
              <a:lnSpc>
                <a:spcPct val="70000"/>
              </a:lnSpc>
              <a:buFont typeface="Wingdings" pitchFamily="2" charset="2"/>
              <a:buNone/>
            </a:pPr>
            <a:r>
              <a:rPr lang="en-US" sz="1800" u="sng" dirty="0" smtClean="0"/>
              <a:t>Contract			Date Exp		Dollar Limit</a:t>
            </a:r>
          </a:p>
          <a:p>
            <a:pPr eaLnBrk="1" hangingPunct="1">
              <a:lnSpc>
                <a:spcPct val="70000"/>
              </a:lnSpc>
              <a:buFont typeface="Wingdings" pitchFamily="2" charset="2"/>
              <a:buNone/>
            </a:pPr>
            <a:r>
              <a:rPr lang="en-US" sz="1800" dirty="0" smtClean="0"/>
              <a:t>AE Design Services 8(a</a:t>
            </a:r>
            <a:r>
              <a:rPr lang="en-US" sz="1800" dirty="0" smtClean="0"/>
              <a:t>)	</a:t>
            </a:r>
            <a:r>
              <a:rPr lang="en-US" sz="1800" dirty="0" smtClean="0"/>
              <a:t>	2019</a:t>
            </a:r>
            <a:r>
              <a:rPr lang="en-US" sz="1800" dirty="0" smtClean="0">
                <a:solidFill>
                  <a:srgbClr val="FF0000"/>
                </a:solidFill>
              </a:rPr>
              <a:t>	</a:t>
            </a:r>
            <a:r>
              <a:rPr lang="en-US" sz="1800" dirty="0" smtClean="0"/>
              <a:t>		$4M</a:t>
            </a:r>
          </a:p>
          <a:p>
            <a:pPr eaLnBrk="1" hangingPunct="1">
              <a:lnSpc>
                <a:spcPct val="70000"/>
              </a:lnSpc>
              <a:buFont typeface="Wingdings" pitchFamily="2" charset="2"/>
              <a:buNone/>
            </a:pPr>
            <a:r>
              <a:rPr lang="en-US" sz="1800" dirty="0" smtClean="0"/>
              <a:t>Carpet/Flooring*</a:t>
            </a:r>
            <a:r>
              <a:rPr lang="en-US" sz="1800" dirty="0" smtClean="0"/>
              <a:t>			2015			$5M</a:t>
            </a:r>
          </a:p>
          <a:p>
            <a:pPr eaLnBrk="1" hangingPunct="1">
              <a:lnSpc>
                <a:spcPct val="70000"/>
              </a:lnSpc>
              <a:buFont typeface="Wingdings" pitchFamily="2" charset="2"/>
              <a:buNone/>
            </a:pPr>
            <a:r>
              <a:rPr lang="en-US" sz="1800" dirty="0" smtClean="0"/>
              <a:t>Custodial Basewide		2019			$24M </a:t>
            </a:r>
          </a:p>
          <a:p>
            <a:pPr eaLnBrk="1" hangingPunct="1">
              <a:lnSpc>
                <a:spcPct val="70000"/>
              </a:lnSpc>
              <a:buFont typeface="Wingdings" pitchFamily="2" charset="2"/>
              <a:buNone/>
            </a:pPr>
            <a:r>
              <a:rPr lang="en-US" sz="1800" dirty="0" smtClean="0"/>
              <a:t>Grounds Maint			2019			$8M</a:t>
            </a:r>
          </a:p>
          <a:p>
            <a:pPr eaLnBrk="1" fontAlgn="ctr" hangingPunct="1">
              <a:lnSpc>
                <a:spcPct val="70000"/>
              </a:lnSpc>
              <a:buNone/>
            </a:pPr>
            <a:r>
              <a:rPr lang="en-US" sz="1800" dirty="0" err="1" smtClean="0"/>
              <a:t>Mech</a:t>
            </a:r>
            <a:r>
              <a:rPr lang="en-US" sz="1800" dirty="0" smtClean="0"/>
              <a:t>/</a:t>
            </a:r>
            <a:r>
              <a:rPr lang="en-US" sz="1800" dirty="0" err="1" smtClean="0"/>
              <a:t>Elec</a:t>
            </a:r>
            <a:r>
              <a:rPr lang="en-US" sz="1800" dirty="0" smtClean="0"/>
              <a:t>			2018</a:t>
            </a:r>
            <a:r>
              <a:rPr lang="en-US" sz="1800" dirty="0" smtClean="0">
                <a:solidFill>
                  <a:srgbClr val="FF0000"/>
                </a:solidFill>
              </a:rPr>
              <a:t>	</a:t>
            </a:r>
            <a:r>
              <a:rPr lang="en-US" sz="1800" dirty="0" smtClean="0"/>
              <a:t>		$45M</a:t>
            </a:r>
          </a:p>
          <a:p>
            <a:pPr eaLnBrk="1" fontAlgn="ctr" hangingPunct="1">
              <a:lnSpc>
                <a:spcPct val="70000"/>
              </a:lnSpc>
              <a:buFont typeface="Wingdings" pitchFamily="2" charset="2"/>
              <a:buNone/>
            </a:pPr>
            <a:r>
              <a:rPr lang="en-US" sz="1800" dirty="0" smtClean="0"/>
              <a:t>Paint				2016			$</a:t>
            </a:r>
            <a:r>
              <a:rPr lang="en-US" sz="1800" dirty="0" err="1" smtClean="0"/>
              <a:t>7M</a:t>
            </a:r>
            <a:endParaRPr lang="en-US" sz="1800" dirty="0" smtClean="0"/>
          </a:p>
          <a:p>
            <a:pPr eaLnBrk="1" fontAlgn="ctr" hangingPunct="1">
              <a:lnSpc>
                <a:spcPct val="70000"/>
              </a:lnSpc>
              <a:buFont typeface="Wingdings" pitchFamily="2" charset="2"/>
              <a:buNone/>
            </a:pPr>
            <a:r>
              <a:rPr lang="en-US" sz="1800" dirty="0" smtClean="0"/>
              <a:t>Pavements			2017			$</a:t>
            </a:r>
            <a:r>
              <a:rPr lang="en-US" sz="1800" dirty="0" err="1" smtClean="0"/>
              <a:t>30M</a:t>
            </a:r>
            <a:r>
              <a:rPr lang="en-US" sz="1800" dirty="0" smtClean="0"/>
              <a:t>		</a:t>
            </a:r>
          </a:p>
          <a:p>
            <a:pPr eaLnBrk="1" fontAlgn="b" hangingPunct="1">
              <a:lnSpc>
                <a:spcPct val="70000"/>
              </a:lnSpc>
              <a:buFont typeface="Wingdings" pitchFamily="2" charset="2"/>
              <a:buNone/>
            </a:pPr>
            <a:r>
              <a:rPr lang="en-US" sz="1800" dirty="0" smtClean="0">
                <a:cs typeface="Arial" pitchFamily="34" charset="0"/>
              </a:rPr>
              <a:t>Recycling*</a:t>
            </a:r>
            <a:r>
              <a:rPr lang="en-US" sz="1800" dirty="0" smtClean="0">
                <a:cs typeface="Arial" pitchFamily="34" charset="0"/>
              </a:rPr>
              <a:t>			2015			$10M</a:t>
            </a:r>
          </a:p>
          <a:p>
            <a:pPr eaLnBrk="1" hangingPunct="1">
              <a:lnSpc>
                <a:spcPct val="70000"/>
              </a:lnSpc>
              <a:buFont typeface="Wingdings" pitchFamily="2" charset="2"/>
              <a:buNone/>
            </a:pPr>
            <a:r>
              <a:rPr lang="en-US" sz="1800" dirty="0" smtClean="0">
                <a:cs typeface="Arial" pitchFamily="34" charset="0"/>
              </a:rPr>
              <a:t>Refuse*</a:t>
            </a:r>
            <a:r>
              <a:rPr lang="en-US" sz="1800" dirty="0" smtClean="0">
                <a:cs typeface="Arial" pitchFamily="34" charset="0"/>
              </a:rPr>
              <a:t>				2015			$10M</a:t>
            </a:r>
            <a:r>
              <a:rPr lang="en-US" sz="1800" dirty="0" smtClean="0"/>
              <a:t> </a:t>
            </a:r>
          </a:p>
          <a:p>
            <a:pPr eaLnBrk="1" hangingPunct="1">
              <a:lnSpc>
                <a:spcPct val="70000"/>
              </a:lnSpc>
              <a:buFont typeface="Wingdings" pitchFamily="2" charset="2"/>
              <a:buNone/>
            </a:pPr>
            <a:r>
              <a:rPr lang="en-US" sz="1800" dirty="0" smtClean="0"/>
              <a:t>Roofing	</a:t>
            </a:r>
            <a:r>
              <a:rPr lang="en-US" sz="1800" dirty="0" smtClean="0"/>
              <a:t>			2017</a:t>
            </a:r>
            <a:r>
              <a:rPr lang="en-US" sz="1800" dirty="0" smtClean="0">
                <a:solidFill>
                  <a:srgbClr val="FF0000"/>
                </a:solidFill>
              </a:rPr>
              <a:t>	</a:t>
            </a:r>
            <a:r>
              <a:rPr lang="en-US" sz="1800" dirty="0" smtClean="0"/>
              <a:t>		$9M</a:t>
            </a:r>
          </a:p>
          <a:p>
            <a:pPr eaLnBrk="1" hangingPunct="1">
              <a:lnSpc>
                <a:spcPct val="70000"/>
              </a:lnSpc>
              <a:buFont typeface="Wingdings" pitchFamily="2" charset="2"/>
              <a:buNone/>
            </a:pPr>
            <a:r>
              <a:rPr lang="en-US" sz="1800" dirty="0" smtClean="0"/>
              <a:t>SABER**			2016			$50M</a:t>
            </a:r>
          </a:p>
          <a:p>
            <a:pPr eaLnBrk="1" hangingPunct="1">
              <a:lnSpc>
                <a:spcPct val="70000"/>
              </a:lnSpc>
              <a:buFont typeface="Wingdings" pitchFamily="2" charset="2"/>
              <a:buNone/>
            </a:pPr>
            <a:r>
              <a:rPr lang="en-US" sz="1800" dirty="0" smtClean="0"/>
              <a:t>BOPEC D/B***			2018			$45M </a:t>
            </a:r>
          </a:p>
          <a:p>
            <a:pPr eaLnBrk="1" hangingPunct="1">
              <a:lnSpc>
                <a:spcPct val="70000"/>
              </a:lnSpc>
              <a:buFont typeface="Wingdings" pitchFamily="2" charset="2"/>
              <a:buNone/>
            </a:pPr>
            <a:r>
              <a:rPr lang="en-US" sz="1800" dirty="0" smtClean="0"/>
              <a:t>AE Environmental Services	2015			$</a:t>
            </a:r>
            <a:r>
              <a:rPr lang="en-US" sz="1800" dirty="0" err="1" smtClean="0"/>
              <a:t>40M</a:t>
            </a:r>
            <a:endParaRPr lang="en-US" sz="1800" dirty="0" smtClean="0"/>
          </a:p>
          <a:p>
            <a:pPr eaLnBrk="1" hangingPunct="1">
              <a:lnSpc>
                <a:spcPct val="70000"/>
              </a:lnSpc>
              <a:buFont typeface="Wingdings" pitchFamily="2" charset="2"/>
              <a:buNone/>
            </a:pPr>
            <a:endParaRPr lang="en-US" sz="1800" dirty="0" smtClean="0"/>
          </a:p>
          <a:p>
            <a:pPr eaLnBrk="1" fontAlgn="ctr" hangingPunct="1">
              <a:lnSpc>
                <a:spcPct val="70000"/>
              </a:lnSpc>
              <a:buFont typeface="Wingdings" pitchFamily="2" charset="2"/>
              <a:buNone/>
            </a:pPr>
            <a:r>
              <a:rPr lang="en-US" sz="1400" dirty="0" smtClean="0"/>
              <a:t>* New contract in process </a:t>
            </a:r>
          </a:p>
          <a:p>
            <a:pPr eaLnBrk="1" fontAlgn="ctr" hangingPunct="1">
              <a:lnSpc>
                <a:spcPct val="70000"/>
              </a:lnSpc>
              <a:buFont typeface="Wingdings" pitchFamily="2" charset="2"/>
              <a:buNone/>
            </a:pPr>
            <a:r>
              <a:rPr lang="en-US" sz="1400" dirty="0" smtClean="0"/>
              <a:t>** SABER (Simplified Acquisition of Base Engineer Requirements)</a:t>
            </a:r>
          </a:p>
          <a:p>
            <a:pPr eaLnBrk="1" fontAlgn="ctr" hangingPunct="1">
              <a:lnSpc>
                <a:spcPct val="70000"/>
              </a:lnSpc>
              <a:buFont typeface="Wingdings" pitchFamily="2" charset="2"/>
              <a:buNone/>
            </a:pPr>
            <a:r>
              <a:rPr lang="en-US" sz="1400" dirty="0" smtClean="0"/>
              <a:t>*** BOPEC D/B (Base Operational Program Execution Contract Design/Build)</a:t>
            </a:r>
            <a:r>
              <a:rPr lang="en-US" sz="1600" dirty="0" smtClean="0"/>
              <a:t>		</a:t>
            </a:r>
          </a:p>
          <a:p>
            <a:pPr eaLnBrk="1" fontAlgn="ctr" hangingPunct="1">
              <a:lnSpc>
                <a:spcPct val="70000"/>
              </a:lnSpc>
              <a:buFont typeface="Arial" pitchFamily="34" charset="0"/>
              <a:buChar char="•"/>
            </a:pPr>
            <a:endParaRPr lang="en-US" sz="1400" dirty="0" smtClean="0"/>
          </a:p>
        </p:txBody>
      </p:sp>
      <p:sp>
        <p:nvSpPr>
          <p:cNvPr id="4"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
        <p:nvSpPr>
          <p:cNvPr id="6" name="Slide Number Placeholder 3"/>
          <p:cNvSpPr>
            <a:spLocks noGrp="1"/>
          </p:cNvSpPr>
          <p:nvPr>
            <p:ph type="sldNum" sz="quarter" idx="11"/>
          </p:nvPr>
        </p:nvSpPr>
        <p:spPr>
          <a:xfrm>
            <a:off x="8545285" y="6486444"/>
            <a:ext cx="432707" cy="338138"/>
          </a:xfrm>
        </p:spPr>
        <p:txBody>
          <a:bodyPr/>
          <a:lstStyle/>
          <a:p>
            <a:pPr>
              <a:defRPr/>
            </a:pPr>
            <a:fld id="{B1241A43-3D8B-4524-972E-6F8669844094}" type="slidenum">
              <a:rPr lang="en-US" b="0" i="0" smtClean="0">
                <a:solidFill>
                  <a:schemeClr val="tx1"/>
                </a:solidFill>
                <a:latin typeface="+mn-lt"/>
              </a:rPr>
              <a:pPr>
                <a:defRPr/>
              </a:pPr>
              <a:t>22</a:t>
            </a:fld>
            <a:endParaRPr lang="en-US" b="0" i="0" dirty="0">
              <a:solidFill>
                <a:schemeClr val="tx1"/>
              </a:solidFill>
              <a:latin typeface="+mn-lt"/>
            </a:endParaRPr>
          </a:p>
        </p:txBody>
      </p:sp>
    </p:spTree>
    <p:extLst>
      <p:ext uri="{BB962C8B-B14F-4D97-AF65-F5344CB8AC3E}">
        <p14:creationId xmlns:p14="http://schemas.microsoft.com/office/powerpoint/2010/main" val="231320547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8914" y="1524000"/>
            <a:ext cx="6302829" cy="4191000"/>
          </a:xfrm>
        </p:spPr>
        <p:txBody>
          <a:bodyPr/>
          <a:lstStyle/>
          <a:p>
            <a:pPr marL="0" indent="0">
              <a:buNone/>
            </a:pPr>
            <a:r>
              <a:rPr lang="en-US" dirty="0" smtClean="0"/>
              <a:t>Terry </a:t>
            </a:r>
            <a:r>
              <a:rPr lang="en-US" dirty="0"/>
              <a:t>Alan Landreth, P.E.</a:t>
            </a:r>
          </a:p>
          <a:p>
            <a:pPr marL="0" indent="0">
              <a:buNone/>
            </a:pPr>
            <a:r>
              <a:rPr lang="en-US" dirty="0"/>
              <a:t>CE Planning Office Supervisor</a:t>
            </a:r>
          </a:p>
          <a:p>
            <a:pPr marL="0" indent="0">
              <a:buNone/>
            </a:pPr>
            <a:r>
              <a:rPr lang="en-US" dirty="0"/>
              <a:t>505 Page Rd, B280</a:t>
            </a:r>
          </a:p>
          <a:p>
            <a:pPr marL="0" indent="0">
              <a:buNone/>
            </a:pPr>
            <a:r>
              <a:rPr lang="en-US" dirty="0"/>
              <a:t>Robins AFB, GA 31098</a:t>
            </a:r>
          </a:p>
          <a:p>
            <a:pPr marL="0" indent="0">
              <a:buNone/>
            </a:pPr>
            <a:r>
              <a:rPr lang="en-US" dirty="0"/>
              <a:t>(478)327-2910</a:t>
            </a:r>
          </a:p>
          <a:p>
            <a:pPr marL="0" indent="0">
              <a:buNone/>
            </a:pPr>
            <a:r>
              <a:rPr lang="en-US" dirty="0" smtClean="0"/>
              <a:t>DSN: 497-2910</a:t>
            </a:r>
          </a:p>
          <a:p>
            <a:pPr marL="0" indent="0">
              <a:buNone/>
            </a:pPr>
            <a:r>
              <a:rPr lang="en-US" dirty="0" smtClean="0"/>
              <a:t>FAX </a:t>
            </a:r>
            <a:r>
              <a:rPr lang="en-US" dirty="0"/>
              <a:t>- (478)-926-6939</a:t>
            </a:r>
          </a:p>
          <a:p>
            <a:pPr marL="0" indent="0">
              <a:buNone/>
            </a:pPr>
            <a:r>
              <a:rPr lang="en-US" dirty="0"/>
              <a:t>FAX - DSN-468-6939</a:t>
            </a:r>
          </a:p>
          <a:p>
            <a:pPr marL="0" indent="0">
              <a:buNone/>
            </a:pPr>
            <a:r>
              <a:rPr lang="en-US" dirty="0" smtClean="0">
                <a:hlinkClick r:id="rId3"/>
              </a:rPr>
              <a:t>terry.landreth@us.af.mil</a:t>
            </a:r>
            <a:endParaRPr lang="en-US" dirty="0" smtClean="0"/>
          </a:p>
          <a:p>
            <a:pPr marL="0" indent="0">
              <a:buNone/>
            </a:pPr>
            <a:endParaRPr lang="en-US" dirty="0"/>
          </a:p>
          <a:p>
            <a:pPr marL="0" indent="0">
              <a:buNone/>
            </a:pPr>
            <a:endParaRPr lang="en-US" dirty="0" smtClean="0"/>
          </a:p>
          <a:p>
            <a:endParaRPr lang="en-US" dirty="0"/>
          </a:p>
        </p:txBody>
      </p:sp>
      <p:sp>
        <p:nvSpPr>
          <p:cNvPr id="3" name="Title 2"/>
          <p:cNvSpPr>
            <a:spLocks noGrp="1"/>
          </p:cNvSpPr>
          <p:nvPr>
            <p:ph type="title"/>
          </p:nvPr>
        </p:nvSpPr>
        <p:spPr/>
        <p:txBody>
          <a:bodyPr/>
          <a:lstStyle/>
          <a:p>
            <a:r>
              <a:rPr lang="en-US" dirty="0" smtClean="0"/>
              <a:t>Planning Office Contact</a:t>
            </a:r>
            <a:endParaRPr lang="en-US" dirty="0"/>
          </a:p>
        </p:txBody>
      </p:sp>
      <p:sp>
        <p:nvSpPr>
          <p:cNvPr id="4"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23</a:t>
            </a:fld>
            <a:endParaRPr lang="en-US" dirty="0" smtClean="0"/>
          </a:p>
        </p:txBody>
      </p:sp>
      <p:sp>
        <p:nvSpPr>
          <p:cNvPr id="5"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118807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78 ABW logo"/>
          <p:cNvPicPr>
            <a:picLocks noChangeAspect="1" noChangeArrowheads="1"/>
          </p:cNvPicPr>
          <p:nvPr/>
        </p:nvPicPr>
        <p:blipFill>
          <a:blip r:embed="rId3" cstate="print"/>
          <a:srcRect/>
          <a:stretch>
            <a:fillRect/>
          </a:stretch>
        </p:blipFill>
        <p:spPr bwMode="auto">
          <a:xfrm>
            <a:off x="2295644" y="1960647"/>
            <a:ext cx="3574214" cy="3407768"/>
          </a:xfrm>
          <a:prstGeom prst="rect">
            <a:avLst/>
          </a:prstGeom>
          <a:noFill/>
          <a:ln w="9525">
            <a:noFill/>
            <a:miter lim="800000"/>
            <a:headEnd/>
            <a:tailEnd/>
          </a:ln>
        </p:spPr>
      </p:pic>
      <p:sp>
        <p:nvSpPr>
          <p:cNvPr id="8" name="Text Box 3"/>
          <p:cNvSpPr txBox="1">
            <a:spLocks noChangeArrowheads="1"/>
          </p:cNvSpPr>
          <p:nvPr/>
        </p:nvSpPr>
        <p:spPr bwMode="auto">
          <a:xfrm>
            <a:off x="2260600" y="279400"/>
            <a:ext cx="4583113" cy="595313"/>
          </a:xfrm>
          <a:prstGeom prst="rect">
            <a:avLst/>
          </a:prstGeom>
          <a:noFill/>
          <a:ln w="9525">
            <a:noFill/>
            <a:miter lim="800000"/>
            <a:headEnd/>
            <a:tailEnd/>
          </a:ln>
        </p:spPr>
        <p:txBody>
          <a:bodyPr wrap="none" lIns="91336" tIns="45668" rIns="91336" bIns="45668">
            <a:spAutoFit/>
          </a:bodyPr>
          <a:lstStyle/>
          <a:p>
            <a:pPr>
              <a:lnSpc>
                <a:spcPct val="70000"/>
              </a:lnSpc>
              <a:spcBef>
                <a:spcPct val="20000"/>
              </a:spcBef>
              <a:buClr>
                <a:schemeClr val="tx1"/>
              </a:buClr>
            </a:pPr>
            <a:r>
              <a:rPr lang="en-US" sz="3300" i="1" dirty="0">
                <a:solidFill>
                  <a:srgbClr val="000099"/>
                </a:solidFill>
              </a:rPr>
              <a:t>Discussion/Questions</a:t>
            </a:r>
          </a:p>
        </p:txBody>
      </p:sp>
      <p:sp>
        <p:nvSpPr>
          <p:cNvPr id="5" name="Rectangle 4"/>
          <p:cNvSpPr/>
          <p:nvPr/>
        </p:nvSpPr>
        <p:spPr>
          <a:xfrm>
            <a:off x="1590675" y="6550223"/>
            <a:ext cx="6143625" cy="307777"/>
          </a:xfrm>
          <a:prstGeom prst="rect">
            <a:avLst/>
          </a:prstGeom>
        </p:spPr>
        <p:txBody>
          <a:bodyPr wrap="square">
            <a:spAutoFit/>
          </a:bodyPr>
          <a:lstStyle/>
          <a:p>
            <a:r>
              <a:rPr lang="en-US" dirty="0" smtClean="0">
                <a:latin typeface="Arial" pitchFamily="34" charset="0"/>
                <a:cs typeface="Arial" pitchFamily="34" charset="0"/>
              </a:rPr>
              <a:t>The </a:t>
            </a:r>
            <a:r>
              <a:rPr lang="en-US" i="0" dirty="0" smtClean="0">
                <a:latin typeface="Arial" pitchFamily="34" charset="0"/>
                <a:cs typeface="Arial" pitchFamily="34" charset="0"/>
              </a:rPr>
              <a:t>Installation of Excellence...</a:t>
            </a:r>
            <a:r>
              <a:rPr lang="en-US" dirty="0" smtClean="0">
                <a:latin typeface="Arial" pitchFamily="34" charset="0"/>
                <a:cs typeface="Arial" pitchFamily="34" charset="0"/>
              </a:rPr>
              <a:t>The </a:t>
            </a:r>
            <a:r>
              <a:rPr lang="en-US" i="0" dirty="0" smtClean="0">
                <a:latin typeface="Arial" pitchFamily="34" charset="0"/>
                <a:cs typeface="Arial" pitchFamily="34" charset="0"/>
              </a:rPr>
              <a:t>Place to Live, Learn, Work and Play</a:t>
            </a:r>
            <a:r>
              <a:rPr lang="en-US" dirty="0" smtClean="0">
                <a:latin typeface="Arial" pitchFamily="34" charset="0"/>
                <a:cs typeface="Arial" pitchFamily="34" charset="0"/>
              </a:rPr>
              <a:t>"</a:t>
            </a:r>
            <a:endParaRPr lang="en-US" dirty="0"/>
          </a:p>
        </p:txBody>
      </p:sp>
      <p:sp>
        <p:nvSpPr>
          <p:cNvPr id="7"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24</a:t>
            </a:fld>
            <a:endParaRPr lang="en-US" dirty="0" smtClean="0"/>
          </a:p>
        </p:txBody>
      </p:sp>
    </p:spTree>
    <p:extLst>
      <p:ext uri="{BB962C8B-B14F-4D97-AF65-F5344CB8AC3E}">
        <p14:creationId xmlns:p14="http://schemas.microsoft.com/office/powerpoint/2010/main" val="1276018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Simplified CEG Organization</a:t>
            </a:r>
            <a:endParaRPr lang="en-US" dirty="0"/>
          </a:p>
        </p:txBody>
      </p:sp>
      <p:sp>
        <p:nvSpPr>
          <p:cNvPr id="7" name="Rounded Rectangle 6"/>
          <p:cNvSpPr/>
          <p:nvPr/>
        </p:nvSpPr>
        <p:spPr bwMode="auto">
          <a:xfrm>
            <a:off x="3543007" y="1682758"/>
            <a:ext cx="2072640"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85000"/>
              </a:lnSpc>
              <a:spcBef>
                <a:spcPct val="0"/>
              </a:spcBef>
              <a:spcAft>
                <a:spcPct val="0"/>
              </a:spcAft>
              <a:buClr>
                <a:schemeClr val="tx1"/>
              </a:buClr>
              <a:buSzTx/>
              <a:buNone/>
              <a:tabLst/>
            </a:pPr>
            <a:r>
              <a:rPr lang="en-US" sz="2000" dirty="0" smtClean="0">
                <a:effectLst>
                  <a:outerShdw blurRad="38100" dist="38100" dir="2700000" algn="tl">
                    <a:srgbClr val="000000">
                      <a:alpha val="43137"/>
                    </a:srgbClr>
                  </a:outerShdw>
                </a:effectLst>
              </a:rPr>
              <a:t>78 CEG</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8" name="Rounded Rectangle 7"/>
          <p:cNvSpPr/>
          <p:nvPr/>
        </p:nvSpPr>
        <p:spPr bwMode="auto">
          <a:xfrm>
            <a:off x="4132247" y="2670179"/>
            <a:ext cx="914400" cy="914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5425" marR="0" indent="-225425" algn="l" defTabSz="914400" rtl="0" eaLnBrk="1" fontAlgn="base" latinLnBrk="0" hangingPunct="1">
              <a:lnSpc>
                <a:spcPct val="85000"/>
              </a:lnSpc>
              <a:spcBef>
                <a:spcPct val="0"/>
              </a:spcBef>
              <a:spcAft>
                <a:spcPct val="0"/>
              </a:spcAft>
              <a:buClr>
                <a:schemeClr val="tx1"/>
              </a:buClr>
              <a:buSzTx/>
              <a:buFont typeface="Wingdings" pitchFamily="2" charset="2"/>
              <a:buChar char="Ø"/>
              <a:tabLst/>
            </a:pP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0" name="Rounded Rectangle 9"/>
          <p:cNvSpPr/>
          <p:nvPr/>
        </p:nvSpPr>
        <p:spPr bwMode="auto">
          <a:xfrm>
            <a:off x="520861" y="4311631"/>
            <a:ext cx="1795777" cy="1059021"/>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sz="2000" dirty="0" smtClean="0">
                <a:effectLst>
                  <a:outerShdw blurRad="38100" dist="38100" dir="2700000" algn="tl">
                    <a:srgbClr val="000000">
                      <a:alpha val="43137"/>
                    </a:srgbClr>
                  </a:outerShdw>
                </a:effectLst>
              </a:rPr>
              <a:t>Installation Management Division</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3" name="Rounded Rectangle 12"/>
          <p:cNvSpPr/>
          <p:nvPr/>
        </p:nvSpPr>
        <p:spPr bwMode="auto">
          <a:xfrm>
            <a:off x="1423815" y="2482889"/>
            <a:ext cx="2017936"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sz="2000" dirty="0" smtClean="0">
                <a:effectLst>
                  <a:outerShdw blurRad="38100" dist="38100" dir="2700000" algn="tl">
                    <a:srgbClr val="000000">
                      <a:alpha val="43137"/>
                    </a:srgbClr>
                  </a:outerShdw>
                </a:effectLst>
              </a:rPr>
              <a:t>CEG Executive Staff</a:t>
            </a:r>
            <a:endParaRPr lang="en-US" sz="2000" dirty="0">
              <a:effectLst>
                <a:outerShdw blurRad="38100" dist="38100" dir="2700000" algn="tl">
                  <a:srgbClr val="000000">
                    <a:alpha val="43137"/>
                  </a:srgbClr>
                </a:outerShdw>
              </a:effectLst>
              <a:latin typeface="Arial" charset="0"/>
            </a:endParaRPr>
          </a:p>
        </p:txBody>
      </p:sp>
      <p:cxnSp>
        <p:nvCxnSpPr>
          <p:cNvPr id="16" name="Straight Connector 15"/>
          <p:cNvCxnSpPr>
            <a:stCxn id="7" idx="2"/>
          </p:cNvCxnSpPr>
          <p:nvPr/>
        </p:nvCxnSpPr>
        <p:spPr bwMode="auto">
          <a:xfrm>
            <a:off x="4579327" y="2597158"/>
            <a:ext cx="5060" cy="1012787"/>
          </a:xfrm>
          <a:prstGeom prst="line">
            <a:avLst/>
          </a:prstGeom>
          <a:noFill/>
          <a:ln w="25400"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flipV="1">
            <a:off x="3441751" y="2928477"/>
            <a:ext cx="1147696" cy="11612"/>
          </a:xfrm>
          <a:prstGeom prst="line">
            <a:avLst/>
          </a:prstGeom>
          <a:noFill/>
          <a:ln w="25400"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flipV="1">
            <a:off x="1416550" y="3606795"/>
            <a:ext cx="6372839" cy="3150"/>
          </a:xfrm>
          <a:prstGeom prst="line">
            <a:avLst/>
          </a:prstGeom>
          <a:noFill/>
          <a:ln w="25400" cap="flat" cmpd="sng" algn="ctr">
            <a:solidFill>
              <a:schemeClr val="tx1"/>
            </a:solidFill>
            <a:prstDash val="solid"/>
            <a:round/>
            <a:headEnd type="none" w="med" len="med"/>
            <a:tailEnd type="none" w="med" len="med"/>
          </a:ln>
          <a:effectLst/>
        </p:spPr>
      </p:cxnSp>
      <p:sp>
        <p:nvSpPr>
          <p:cNvPr id="22"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
        <p:nvSpPr>
          <p:cNvPr id="25" name="Rounded Rectangle 24"/>
          <p:cNvSpPr/>
          <p:nvPr/>
        </p:nvSpPr>
        <p:spPr bwMode="auto">
          <a:xfrm>
            <a:off x="2724219" y="4314094"/>
            <a:ext cx="1592011" cy="1056556"/>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sz="2000" dirty="0" smtClean="0">
                <a:effectLst>
                  <a:outerShdw blurRad="38100" dist="38100" dir="2700000" algn="tl">
                    <a:srgbClr val="000000">
                      <a:alpha val="43137"/>
                    </a:srgbClr>
                  </a:outerShdw>
                </a:effectLst>
              </a:rPr>
              <a:t>778 CES Emergency Services</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28" name="Rounded Rectangle 27"/>
          <p:cNvSpPr/>
          <p:nvPr/>
        </p:nvSpPr>
        <p:spPr bwMode="auto">
          <a:xfrm>
            <a:off x="4827893" y="4311631"/>
            <a:ext cx="1592011" cy="1059019"/>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sz="2000" dirty="0" smtClean="0">
                <a:effectLst>
                  <a:outerShdw blurRad="38100" dist="38100" dir="2700000" algn="tl">
                    <a:srgbClr val="000000">
                      <a:alpha val="43137"/>
                    </a:srgbClr>
                  </a:outerShdw>
                </a:effectLst>
              </a:rPr>
              <a:t>78 CES Operations</a:t>
            </a:r>
          </a:p>
          <a:p>
            <a:pPr algn="ctr">
              <a:buNone/>
            </a:pP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29" name="Rounded Rectangle 28"/>
          <p:cNvSpPr/>
          <p:nvPr/>
        </p:nvSpPr>
        <p:spPr bwMode="auto">
          <a:xfrm>
            <a:off x="6863787" y="4324272"/>
            <a:ext cx="1770927" cy="1046379"/>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508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sz="2000" dirty="0" smtClean="0">
                <a:effectLst>
                  <a:outerShdw blurRad="38100" dist="38100" dir="2700000" algn="tl">
                    <a:srgbClr val="000000">
                      <a:alpha val="43137"/>
                    </a:srgbClr>
                  </a:outerShdw>
                </a:effectLst>
              </a:rPr>
              <a:t>Engineering Division</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cxnSp>
        <p:nvCxnSpPr>
          <p:cNvPr id="39" name="Straight Connector 38"/>
          <p:cNvCxnSpPr/>
          <p:nvPr/>
        </p:nvCxnSpPr>
        <p:spPr bwMode="auto">
          <a:xfrm flipH="1">
            <a:off x="3543093" y="3609945"/>
            <a:ext cx="7264" cy="727296"/>
          </a:xfrm>
          <a:prstGeom prst="line">
            <a:avLst/>
          </a:prstGeom>
          <a:noFill/>
          <a:ln w="25400"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H="1">
            <a:off x="1416551" y="3609945"/>
            <a:ext cx="7264" cy="701687"/>
          </a:xfrm>
          <a:prstGeom prst="line">
            <a:avLst/>
          </a:prstGeom>
          <a:noFill/>
          <a:ln w="2540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flipH="1">
            <a:off x="5625664" y="3609945"/>
            <a:ext cx="7264" cy="718116"/>
          </a:xfrm>
          <a:prstGeom prst="line">
            <a:avLst/>
          </a:prstGeom>
          <a:noFill/>
          <a:ln w="2540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7787574" y="3609944"/>
            <a:ext cx="3631" cy="701688"/>
          </a:xfrm>
          <a:prstGeom prst="line">
            <a:avLst/>
          </a:prstGeom>
          <a:noFill/>
          <a:ln w="25400" cap="flat" cmpd="sng" algn="ctr">
            <a:solidFill>
              <a:schemeClr val="tx1"/>
            </a:solidFill>
            <a:prstDash val="solid"/>
            <a:round/>
            <a:headEnd type="none" w="med" len="med"/>
            <a:tailEnd type="none" w="med" len="med"/>
          </a:ln>
          <a:effectLst/>
        </p:spPr>
      </p:cxnSp>
      <p:sp>
        <p:nvSpPr>
          <p:cNvPr id="18"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3</a:t>
            </a:fld>
            <a:endParaRPr lang="en-US" dirty="0" smtClean="0"/>
          </a:p>
        </p:txBody>
      </p:sp>
    </p:spTree>
    <p:extLst>
      <p:ext uri="{BB962C8B-B14F-4D97-AF65-F5344CB8AC3E}">
        <p14:creationId xmlns:p14="http://schemas.microsoft.com/office/powerpoint/2010/main" val="4294072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Organization</a:t>
            </a:r>
            <a:endParaRPr lang="en-US" dirty="0"/>
          </a:p>
        </p:txBody>
      </p:sp>
      <p:sp>
        <p:nvSpPr>
          <p:cNvPr id="7" name="Rounded Rectangle 6"/>
          <p:cNvSpPr/>
          <p:nvPr/>
        </p:nvSpPr>
        <p:spPr bwMode="auto">
          <a:xfrm>
            <a:off x="3543007" y="1682758"/>
            <a:ext cx="2072640"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85000"/>
              </a:lnSpc>
              <a:spcBef>
                <a:spcPct val="0"/>
              </a:spcBef>
              <a:spcAft>
                <a:spcPct val="0"/>
              </a:spcAft>
              <a:buClr>
                <a:schemeClr val="tx1"/>
              </a:buClr>
              <a:buSzTx/>
              <a:buNone/>
              <a:tabLst/>
            </a:pPr>
            <a:r>
              <a:rPr lang="en-US" sz="2000" dirty="0" smtClean="0">
                <a:effectLst>
                  <a:outerShdw blurRad="38100" dist="38100" dir="2700000" algn="tl">
                    <a:srgbClr val="000000">
                      <a:alpha val="43137"/>
                    </a:srgbClr>
                  </a:outerShdw>
                </a:effectLst>
                <a:latin typeface="Arial" charset="0"/>
              </a:rPr>
              <a:t>CE Planning Supervisor</a:t>
            </a: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 </a:t>
            </a:r>
          </a:p>
        </p:txBody>
      </p:sp>
      <p:sp>
        <p:nvSpPr>
          <p:cNvPr id="8" name="Rounded Rectangle 7"/>
          <p:cNvSpPr/>
          <p:nvPr/>
        </p:nvSpPr>
        <p:spPr bwMode="auto">
          <a:xfrm>
            <a:off x="4132247" y="2670179"/>
            <a:ext cx="914400" cy="914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25425" marR="0" indent="-225425" algn="l" defTabSz="914400" rtl="0" eaLnBrk="1" fontAlgn="base" latinLnBrk="0" hangingPunct="1">
              <a:lnSpc>
                <a:spcPct val="85000"/>
              </a:lnSpc>
              <a:spcBef>
                <a:spcPct val="0"/>
              </a:spcBef>
              <a:spcAft>
                <a:spcPct val="0"/>
              </a:spcAft>
              <a:buClr>
                <a:schemeClr val="tx1"/>
              </a:buClr>
              <a:buSzTx/>
              <a:buFont typeface="Wingdings" pitchFamily="2" charset="2"/>
              <a:buChar char="Ø"/>
              <a:tabLst/>
            </a:pPr>
            <a:endParaRPr kumimoji="0" lang="en-US"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0" name="Rounded Rectangle 9"/>
          <p:cNvSpPr/>
          <p:nvPr/>
        </p:nvSpPr>
        <p:spPr bwMode="auto">
          <a:xfrm>
            <a:off x="1124099" y="4498979"/>
            <a:ext cx="2317652"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sz="2000" dirty="0" smtClean="0">
                <a:effectLst>
                  <a:outerShdw blurRad="38100" dist="38100" dir="2700000" algn="tl">
                    <a:srgbClr val="000000">
                      <a:alpha val="43137"/>
                    </a:srgbClr>
                  </a:outerShdw>
                </a:effectLst>
                <a:latin typeface="Arial" charset="0"/>
              </a:rPr>
              <a:t>Airfield Planning</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
        <p:nvSpPr>
          <p:cNvPr id="13" name="Rounded Rectangle 12"/>
          <p:cNvSpPr/>
          <p:nvPr/>
        </p:nvSpPr>
        <p:spPr bwMode="auto">
          <a:xfrm>
            <a:off x="1157813" y="3131108"/>
            <a:ext cx="2250225"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sz="2000" dirty="0" smtClean="0">
                <a:effectLst>
                  <a:outerShdw blurRad="38100" dist="38100" dir="2700000" algn="tl">
                    <a:srgbClr val="000000">
                      <a:alpha val="43137"/>
                    </a:srgbClr>
                  </a:outerShdw>
                </a:effectLst>
                <a:latin typeface="Arial" charset="0"/>
              </a:rPr>
              <a:t>Community Planning</a:t>
            </a:r>
            <a:endParaRPr lang="en-US" sz="2000" dirty="0">
              <a:effectLst>
                <a:outerShdw blurRad="38100" dist="38100" dir="2700000" algn="tl">
                  <a:srgbClr val="000000">
                    <a:alpha val="43137"/>
                  </a:srgbClr>
                </a:outerShdw>
              </a:effectLst>
              <a:latin typeface="Arial" charset="0"/>
            </a:endParaRPr>
          </a:p>
        </p:txBody>
      </p:sp>
      <p:sp>
        <p:nvSpPr>
          <p:cNvPr id="14" name="Rounded Rectangle 13"/>
          <p:cNvSpPr/>
          <p:nvPr/>
        </p:nvSpPr>
        <p:spPr bwMode="auto">
          <a:xfrm>
            <a:off x="5750619" y="3119496"/>
            <a:ext cx="2297723"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sz="2000" dirty="0" smtClean="0">
                <a:effectLst>
                  <a:outerShdw blurRad="38100" dist="38100" dir="2700000" algn="tl">
                    <a:srgbClr val="000000">
                      <a:alpha val="43137"/>
                    </a:srgbClr>
                  </a:outerShdw>
                </a:effectLst>
                <a:latin typeface="Arial" charset="0"/>
              </a:rPr>
              <a:t>Space Planning</a:t>
            </a:r>
            <a:endParaRPr lang="en-US" sz="2000" dirty="0">
              <a:effectLst>
                <a:outerShdw blurRad="38100" dist="38100" dir="2700000" algn="tl">
                  <a:srgbClr val="000000">
                    <a:alpha val="43137"/>
                  </a:srgbClr>
                </a:outerShdw>
              </a:effectLst>
              <a:latin typeface="Arial" charset="0"/>
            </a:endParaRPr>
          </a:p>
        </p:txBody>
      </p:sp>
      <p:cxnSp>
        <p:nvCxnSpPr>
          <p:cNvPr id="16" name="Straight Connector 15"/>
          <p:cNvCxnSpPr>
            <a:stCxn id="7" idx="2"/>
          </p:cNvCxnSpPr>
          <p:nvPr/>
        </p:nvCxnSpPr>
        <p:spPr bwMode="auto">
          <a:xfrm>
            <a:off x="4579327" y="2597158"/>
            <a:ext cx="10120" cy="2358470"/>
          </a:xfrm>
          <a:prstGeom prst="line">
            <a:avLst/>
          </a:prstGeom>
          <a:noFill/>
          <a:ln w="25400" cap="flat" cmpd="sng" algn="ctr">
            <a:solidFill>
              <a:schemeClr val="tx1"/>
            </a:solidFill>
            <a:prstDash val="solid"/>
            <a:round/>
            <a:headEnd type="none" w="med" len="med"/>
            <a:tailEnd type="none" w="med" len="med"/>
          </a:ln>
          <a:effectLst/>
        </p:spPr>
      </p:cxnSp>
      <p:cxnSp>
        <p:nvCxnSpPr>
          <p:cNvPr id="27" name="Straight Connector 26"/>
          <p:cNvCxnSpPr>
            <a:stCxn id="13" idx="3"/>
            <a:endCxn id="14" idx="1"/>
          </p:cNvCxnSpPr>
          <p:nvPr/>
        </p:nvCxnSpPr>
        <p:spPr bwMode="auto">
          <a:xfrm flipV="1">
            <a:off x="3408038" y="3576696"/>
            <a:ext cx="2342581" cy="11612"/>
          </a:xfrm>
          <a:prstGeom prst="line">
            <a:avLst/>
          </a:prstGeom>
          <a:noFill/>
          <a:ln w="25400" cap="flat" cmpd="sng" algn="ctr">
            <a:solidFill>
              <a:schemeClr val="tx1"/>
            </a:solidFill>
            <a:prstDash val="solid"/>
            <a:round/>
            <a:headEnd type="none" w="med" len="med"/>
            <a:tailEnd type="none" w="med" len="med"/>
          </a:ln>
          <a:effectLst/>
        </p:spPr>
      </p:cxnSp>
      <p:sp>
        <p:nvSpPr>
          <p:cNvPr id="20" name="Rounded Rectangle 19"/>
          <p:cNvSpPr/>
          <p:nvPr/>
        </p:nvSpPr>
        <p:spPr bwMode="auto">
          <a:xfrm>
            <a:off x="5762344" y="4498428"/>
            <a:ext cx="2285998" cy="914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buNone/>
            </a:pPr>
            <a:r>
              <a:rPr lang="en-US" sz="2000" dirty="0" smtClean="0">
                <a:effectLst>
                  <a:outerShdw blurRad="38100" dist="38100" dir="2700000" algn="tl">
                    <a:srgbClr val="000000">
                      <a:alpha val="43137"/>
                    </a:srgbClr>
                  </a:outerShdw>
                </a:effectLst>
                <a:latin typeface="Arial" charset="0"/>
              </a:rPr>
              <a:t>Planning Support</a:t>
            </a:r>
            <a:endParaRPr lang="en-US" sz="2000" dirty="0">
              <a:effectLst>
                <a:outerShdw blurRad="38100" dist="38100" dir="2700000" algn="tl">
                  <a:srgbClr val="000000">
                    <a:alpha val="43137"/>
                  </a:srgbClr>
                </a:outerShdw>
              </a:effectLst>
              <a:latin typeface="Arial" charset="0"/>
            </a:endParaRPr>
          </a:p>
        </p:txBody>
      </p:sp>
      <p:cxnSp>
        <p:nvCxnSpPr>
          <p:cNvPr id="26" name="Straight Connector 25"/>
          <p:cNvCxnSpPr>
            <a:stCxn id="10" idx="3"/>
            <a:endCxn id="20" idx="1"/>
          </p:cNvCxnSpPr>
          <p:nvPr/>
        </p:nvCxnSpPr>
        <p:spPr bwMode="auto">
          <a:xfrm flipV="1">
            <a:off x="3441751" y="4955628"/>
            <a:ext cx="2320593" cy="551"/>
          </a:xfrm>
          <a:prstGeom prst="line">
            <a:avLst/>
          </a:prstGeom>
          <a:noFill/>
          <a:ln w="25400" cap="flat" cmpd="sng" algn="ctr">
            <a:solidFill>
              <a:schemeClr val="tx1"/>
            </a:solidFill>
            <a:prstDash val="solid"/>
            <a:round/>
            <a:headEnd type="none" w="med" len="med"/>
            <a:tailEnd type="none" w="med" len="med"/>
          </a:ln>
          <a:effectLst/>
        </p:spPr>
      </p:cxnSp>
      <p:sp>
        <p:nvSpPr>
          <p:cNvPr id="3" name="TextBox 2"/>
          <p:cNvSpPr txBox="1"/>
          <p:nvPr/>
        </p:nvSpPr>
        <p:spPr>
          <a:xfrm>
            <a:off x="1803465" y="3730140"/>
            <a:ext cx="833883" cy="301621"/>
          </a:xfrm>
          <a:prstGeom prst="rect">
            <a:avLst/>
          </a:prstGeom>
          <a:noFill/>
        </p:spPr>
        <p:txBody>
          <a:bodyPr wrap="none" rtlCol="0">
            <a:spAutoFit/>
          </a:bodyPr>
          <a:lstStyle/>
          <a:p>
            <a:pPr>
              <a:buNone/>
            </a:pPr>
            <a:r>
              <a:rPr lang="en-US" sz="1600" dirty="0" smtClean="0"/>
              <a:t>Hinton</a:t>
            </a:r>
            <a:endParaRPr lang="en-US" sz="1600" dirty="0"/>
          </a:p>
        </p:txBody>
      </p:sp>
      <p:sp>
        <p:nvSpPr>
          <p:cNvPr id="18" name="TextBox 17"/>
          <p:cNvSpPr txBox="1"/>
          <p:nvPr/>
        </p:nvSpPr>
        <p:spPr>
          <a:xfrm>
            <a:off x="6060400" y="3730141"/>
            <a:ext cx="1689886" cy="301621"/>
          </a:xfrm>
          <a:prstGeom prst="rect">
            <a:avLst/>
          </a:prstGeom>
          <a:noFill/>
        </p:spPr>
        <p:txBody>
          <a:bodyPr wrap="none" rtlCol="0">
            <a:spAutoFit/>
          </a:bodyPr>
          <a:lstStyle/>
          <a:p>
            <a:pPr>
              <a:buNone/>
            </a:pPr>
            <a:r>
              <a:rPr lang="en-US" sz="1600" dirty="0" smtClean="0"/>
              <a:t>Saffold/Howard</a:t>
            </a:r>
            <a:endParaRPr lang="en-US" sz="1600" dirty="0"/>
          </a:p>
        </p:txBody>
      </p:sp>
      <p:sp>
        <p:nvSpPr>
          <p:cNvPr id="19" name="TextBox 18"/>
          <p:cNvSpPr txBox="1"/>
          <p:nvPr/>
        </p:nvSpPr>
        <p:spPr>
          <a:xfrm>
            <a:off x="6177420" y="5092618"/>
            <a:ext cx="1572866" cy="338554"/>
          </a:xfrm>
          <a:prstGeom prst="rect">
            <a:avLst/>
          </a:prstGeom>
          <a:noFill/>
        </p:spPr>
        <p:txBody>
          <a:bodyPr wrap="none" rtlCol="0">
            <a:spAutoFit/>
          </a:bodyPr>
          <a:lstStyle/>
          <a:p>
            <a:pPr>
              <a:buNone/>
            </a:pPr>
            <a:r>
              <a:rPr lang="en-US" sz="1600" dirty="0" smtClean="0"/>
              <a:t>Grills/Robinson</a:t>
            </a:r>
            <a:endParaRPr lang="en-US" sz="1600" dirty="0"/>
          </a:p>
        </p:txBody>
      </p:sp>
      <p:sp>
        <p:nvSpPr>
          <p:cNvPr id="21" name="TextBox 20"/>
          <p:cNvSpPr txBox="1"/>
          <p:nvPr/>
        </p:nvSpPr>
        <p:spPr>
          <a:xfrm>
            <a:off x="1877204" y="5111206"/>
            <a:ext cx="686406" cy="301621"/>
          </a:xfrm>
          <a:prstGeom prst="rect">
            <a:avLst/>
          </a:prstGeom>
          <a:noFill/>
        </p:spPr>
        <p:txBody>
          <a:bodyPr wrap="none" rtlCol="0">
            <a:spAutoFit/>
          </a:bodyPr>
          <a:lstStyle/>
          <a:p>
            <a:pPr>
              <a:buNone/>
            </a:pPr>
            <a:r>
              <a:rPr lang="en-US" sz="1600" dirty="0" smtClean="0"/>
              <a:t>Allen</a:t>
            </a:r>
            <a:endParaRPr lang="en-US" sz="1600" dirty="0"/>
          </a:p>
        </p:txBody>
      </p:sp>
      <p:sp>
        <p:nvSpPr>
          <p:cNvPr id="30" name="TextBox 29"/>
          <p:cNvSpPr txBox="1"/>
          <p:nvPr/>
        </p:nvSpPr>
        <p:spPr>
          <a:xfrm>
            <a:off x="4042556" y="2295537"/>
            <a:ext cx="1061509" cy="301621"/>
          </a:xfrm>
          <a:prstGeom prst="rect">
            <a:avLst/>
          </a:prstGeom>
          <a:noFill/>
        </p:spPr>
        <p:txBody>
          <a:bodyPr wrap="none" rtlCol="0">
            <a:spAutoFit/>
          </a:bodyPr>
          <a:lstStyle/>
          <a:p>
            <a:pPr>
              <a:buNone/>
            </a:pPr>
            <a:r>
              <a:rPr lang="en-US" sz="1600" dirty="0" smtClean="0"/>
              <a:t>Landreth</a:t>
            </a:r>
            <a:endParaRPr lang="en-US" sz="1600" dirty="0"/>
          </a:p>
        </p:txBody>
      </p:sp>
      <p:sp>
        <p:nvSpPr>
          <p:cNvPr id="22"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
        <p:nvSpPr>
          <p:cNvPr id="23" name="Slide Number Placeholder 4"/>
          <p:cNvSpPr>
            <a:spLocks noGrp="1"/>
          </p:cNvSpPr>
          <p:nvPr>
            <p:ph type="sldNum" sz="quarter" idx="11"/>
          </p:nvPr>
        </p:nvSpPr>
        <p:spPr>
          <a:xfrm>
            <a:off x="8553450" y="6477000"/>
            <a:ext cx="381000" cy="338138"/>
          </a:xfrm>
        </p:spPr>
        <p:txBody>
          <a:bodyPr/>
          <a:lstStyle/>
          <a:p>
            <a:pPr>
              <a:defRPr/>
            </a:pPr>
            <a:fld id="{B003D461-0282-4F93-8284-8AD19CEF40AB}" type="slidenum">
              <a:rPr lang="en-US" smtClean="0"/>
              <a:t>4</a:t>
            </a:fld>
            <a:endParaRPr lang="en-US" dirty="0" smtClean="0"/>
          </a:p>
        </p:txBody>
      </p:sp>
    </p:spTree>
    <p:extLst>
      <p:ext uri="{BB962C8B-B14F-4D97-AF65-F5344CB8AC3E}">
        <p14:creationId xmlns:p14="http://schemas.microsoft.com/office/powerpoint/2010/main" val="1465530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 Planning Office</a:t>
            </a:r>
            <a:endParaRPr lang="en-US" dirty="0"/>
          </a:p>
        </p:txBody>
      </p:sp>
      <p:sp>
        <p:nvSpPr>
          <p:cNvPr id="3" name="Content Placeholder 2"/>
          <p:cNvSpPr>
            <a:spLocks noGrp="1"/>
          </p:cNvSpPr>
          <p:nvPr>
            <p:ph idx="1"/>
          </p:nvPr>
        </p:nvSpPr>
        <p:spPr>
          <a:xfrm>
            <a:off x="185194" y="1361471"/>
            <a:ext cx="5248357" cy="4963129"/>
          </a:xfrm>
        </p:spPr>
        <p:txBody>
          <a:bodyPr/>
          <a:lstStyle/>
          <a:p>
            <a:pPr>
              <a:lnSpc>
                <a:spcPct val="100000"/>
              </a:lnSpc>
              <a:spcBef>
                <a:spcPts val="0"/>
              </a:spcBef>
            </a:pPr>
            <a:r>
              <a:rPr lang="en-US" dirty="0" smtClean="0"/>
              <a:t>Space Planning</a:t>
            </a:r>
          </a:p>
          <a:p>
            <a:pPr lvl="1">
              <a:lnSpc>
                <a:spcPct val="100000"/>
              </a:lnSpc>
              <a:spcBef>
                <a:spcPts val="0"/>
              </a:spcBef>
            </a:pPr>
            <a:r>
              <a:rPr lang="en-US" sz="2000" dirty="0" smtClean="0"/>
              <a:t>Manage Admin Space</a:t>
            </a:r>
          </a:p>
          <a:p>
            <a:pPr lvl="1">
              <a:lnSpc>
                <a:spcPct val="100000"/>
              </a:lnSpc>
              <a:spcBef>
                <a:spcPts val="0"/>
              </a:spcBef>
            </a:pPr>
            <a:r>
              <a:rPr lang="en-US" sz="2000" dirty="0" smtClean="0"/>
              <a:t>Space Audits</a:t>
            </a:r>
          </a:p>
          <a:p>
            <a:pPr>
              <a:lnSpc>
                <a:spcPct val="100000"/>
              </a:lnSpc>
              <a:spcBef>
                <a:spcPts val="0"/>
              </a:spcBef>
            </a:pPr>
            <a:r>
              <a:rPr lang="en-US" dirty="0" smtClean="0"/>
              <a:t>Airfield Planning</a:t>
            </a:r>
          </a:p>
          <a:p>
            <a:pPr lvl="1">
              <a:lnSpc>
                <a:spcPct val="100000"/>
              </a:lnSpc>
              <a:spcBef>
                <a:spcPts val="0"/>
              </a:spcBef>
            </a:pPr>
            <a:r>
              <a:rPr lang="en-US" sz="2000" dirty="0"/>
              <a:t>Ensure a Safe &amp; Operational Airfield </a:t>
            </a:r>
          </a:p>
          <a:p>
            <a:pPr lvl="1">
              <a:lnSpc>
                <a:spcPct val="100000"/>
              </a:lnSpc>
              <a:spcBef>
                <a:spcPts val="0"/>
              </a:spcBef>
            </a:pPr>
            <a:r>
              <a:rPr lang="en-US" sz="2000" dirty="0" smtClean="0"/>
              <a:t>Temporary </a:t>
            </a:r>
            <a:r>
              <a:rPr lang="en-US" sz="2000" dirty="0"/>
              <a:t>Construction </a:t>
            </a:r>
            <a:r>
              <a:rPr lang="en-US" sz="2000" dirty="0" smtClean="0"/>
              <a:t>Waivers</a:t>
            </a:r>
          </a:p>
          <a:p>
            <a:pPr lvl="1">
              <a:lnSpc>
                <a:spcPct val="100000"/>
              </a:lnSpc>
              <a:spcBef>
                <a:spcPts val="0"/>
              </a:spcBef>
            </a:pPr>
            <a:r>
              <a:rPr lang="en-US" sz="2000" dirty="0" smtClean="0"/>
              <a:t>Plan Projects</a:t>
            </a:r>
          </a:p>
          <a:p>
            <a:pPr>
              <a:lnSpc>
                <a:spcPct val="100000"/>
              </a:lnSpc>
              <a:spcBef>
                <a:spcPts val="0"/>
              </a:spcBef>
            </a:pPr>
            <a:r>
              <a:rPr lang="en-US" dirty="0" smtClean="0"/>
              <a:t>Planning Support</a:t>
            </a:r>
          </a:p>
          <a:p>
            <a:pPr lvl="1">
              <a:lnSpc>
                <a:spcPct val="100000"/>
              </a:lnSpc>
              <a:spcBef>
                <a:spcPts val="0"/>
              </a:spcBef>
            </a:pPr>
            <a:r>
              <a:rPr lang="en-US" sz="2000" dirty="0"/>
              <a:t>Field </a:t>
            </a:r>
            <a:r>
              <a:rPr lang="en-US" sz="2000" dirty="0" smtClean="0"/>
              <a:t>Surveys and Documents</a:t>
            </a:r>
            <a:endParaRPr lang="en-US" sz="2000" dirty="0"/>
          </a:p>
          <a:p>
            <a:pPr lvl="1">
              <a:lnSpc>
                <a:spcPct val="100000"/>
              </a:lnSpc>
              <a:spcBef>
                <a:spcPts val="0"/>
              </a:spcBef>
            </a:pPr>
            <a:r>
              <a:rPr lang="en-US" sz="2000" dirty="0" smtClean="0"/>
              <a:t>Unit Support</a:t>
            </a:r>
            <a:endParaRPr lang="en-US" dirty="0" smtClean="0"/>
          </a:p>
          <a:p>
            <a:pPr>
              <a:lnSpc>
                <a:spcPct val="100000"/>
              </a:lnSpc>
              <a:spcBef>
                <a:spcPts val="0"/>
              </a:spcBef>
            </a:pPr>
            <a:r>
              <a:rPr lang="en-US" dirty="0" smtClean="0"/>
              <a:t>Community Planning</a:t>
            </a:r>
            <a:endParaRPr lang="en-US" dirty="0"/>
          </a:p>
          <a:p>
            <a:pPr lvl="1">
              <a:lnSpc>
                <a:spcPct val="100000"/>
              </a:lnSpc>
              <a:spcBef>
                <a:spcPts val="0"/>
              </a:spcBef>
            </a:pPr>
            <a:r>
              <a:rPr lang="en-US" sz="2000" dirty="0" smtClean="0"/>
              <a:t>Land Use Planning</a:t>
            </a:r>
          </a:p>
          <a:p>
            <a:pPr lvl="1">
              <a:lnSpc>
                <a:spcPct val="100000"/>
              </a:lnSpc>
              <a:spcBef>
                <a:spcPts val="0"/>
              </a:spcBef>
            </a:pPr>
            <a:r>
              <a:rPr lang="en-US" sz="2000" dirty="0" smtClean="0"/>
              <a:t>Encroachment Management</a:t>
            </a:r>
          </a:p>
        </p:txBody>
      </p:sp>
      <p:sp>
        <p:nvSpPr>
          <p:cNvPr id="4" name="Slide Number Placeholder 3"/>
          <p:cNvSpPr>
            <a:spLocks noGrp="1"/>
          </p:cNvSpPr>
          <p:nvPr>
            <p:ph type="sldNum" sz="quarter" idx="11"/>
          </p:nvPr>
        </p:nvSpPr>
        <p:spPr/>
        <p:txBody>
          <a:bodyPr/>
          <a:lstStyle/>
          <a:p>
            <a:pPr>
              <a:defRPr/>
            </a:pPr>
            <a:fld id="{B1241A43-3D8B-4524-972E-6F8669844094}" type="slidenum">
              <a:rPr lang="en-US" smtClean="0"/>
              <a:pPr>
                <a:defRPr/>
              </a:pPr>
              <a:t>5</a:t>
            </a:fld>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76" t="12677" r="20476" b="13311"/>
          <a:stretch/>
        </p:blipFill>
        <p:spPr bwMode="auto">
          <a:xfrm rot="5400000">
            <a:off x="4781594" y="2050539"/>
            <a:ext cx="4790957" cy="348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509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Planning?</a:t>
            </a:r>
            <a:endParaRPr lang="en-US" dirty="0"/>
          </a:p>
        </p:txBody>
      </p:sp>
      <p:sp>
        <p:nvSpPr>
          <p:cNvPr id="4" name="Slide Number Placeholder 3"/>
          <p:cNvSpPr>
            <a:spLocks noGrp="1"/>
          </p:cNvSpPr>
          <p:nvPr>
            <p:ph type="sldNum" sz="quarter" idx="11"/>
          </p:nvPr>
        </p:nvSpPr>
        <p:spPr/>
        <p:txBody>
          <a:bodyPr/>
          <a:lstStyle/>
          <a:p>
            <a:pPr>
              <a:defRPr/>
            </a:pPr>
            <a:fld id="{B1241A43-3D8B-4524-972E-6F8669844094}" type="slidenum">
              <a:rPr lang="en-US" smtClean="0"/>
              <a:pPr>
                <a:defRPr/>
              </a:pPr>
              <a:t>6</a:t>
            </a:fld>
            <a:endParaRPr lang="en-US" dirty="0"/>
          </a:p>
        </p:txBody>
      </p:sp>
      <p:pic>
        <p:nvPicPr>
          <p:cNvPr id="5" name="Picture 2" descr="C:\Users\1247033072C\Desktop\crystal 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93" y="1647462"/>
            <a:ext cx="4329016" cy="360751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Tree>
    <p:extLst>
      <p:ext uri="{BB962C8B-B14F-4D97-AF65-F5344CB8AC3E}">
        <p14:creationId xmlns:p14="http://schemas.microsoft.com/office/powerpoint/2010/main" val="363632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Planning?</a:t>
            </a:r>
            <a:endParaRPr lang="en-US" dirty="0"/>
          </a:p>
        </p:txBody>
      </p:sp>
      <p:sp>
        <p:nvSpPr>
          <p:cNvPr id="4" name="Slide Number Placeholder 3"/>
          <p:cNvSpPr>
            <a:spLocks noGrp="1"/>
          </p:cNvSpPr>
          <p:nvPr>
            <p:ph type="sldNum" sz="quarter" idx="11"/>
          </p:nvPr>
        </p:nvSpPr>
        <p:spPr/>
        <p:txBody>
          <a:bodyPr/>
          <a:lstStyle/>
          <a:p>
            <a:pPr>
              <a:defRPr/>
            </a:pPr>
            <a:fld id="{B1241A43-3D8B-4524-972E-6F8669844094}" type="slidenum">
              <a:rPr lang="en-US" smtClean="0"/>
              <a:pPr>
                <a:defRPr/>
              </a:pPr>
              <a:t>7</a:t>
            </a:fld>
            <a:endParaRPr lang="en-US" dirty="0"/>
          </a:p>
        </p:txBody>
      </p:sp>
      <p:pic>
        <p:nvPicPr>
          <p:cNvPr id="5" name="Picture 2" descr="C:\Users\1247033072C\Desktop\crystal 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93" y="1647462"/>
            <a:ext cx="4329016" cy="360751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
        <p:nvSpPr>
          <p:cNvPr id="7" name="Rectangle 6"/>
          <p:cNvSpPr/>
          <p:nvPr/>
        </p:nvSpPr>
        <p:spPr>
          <a:xfrm>
            <a:off x="4922979" y="2108443"/>
            <a:ext cx="3913897" cy="1569660"/>
          </a:xfrm>
          <a:prstGeom prst="rect">
            <a:avLst/>
          </a:prstGeom>
        </p:spPr>
        <p:txBody>
          <a:bodyPr wrap="square">
            <a:spAutoFit/>
          </a:bodyPr>
          <a:lstStyle/>
          <a:p>
            <a:pPr marL="285750" indent="-285750">
              <a:buFont typeface="Wingdings" panose="05000000000000000000" pitchFamily="2" charset="2"/>
              <a:buChar char="Ø"/>
            </a:pPr>
            <a:r>
              <a:rPr lang="en-US" sz="2400" dirty="0" smtClean="0"/>
              <a:t>No Crystal Ball for Future Configuration or Mission</a:t>
            </a:r>
          </a:p>
          <a:p>
            <a:pPr marL="285750" indent="-285750">
              <a:buFont typeface="Wingdings" panose="05000000000000000000" pitchFamily="2" charset="2"/>
              <a:buChar char="Ø"/>
            </a:pPr>
            <a:endParaRPr lang="en-US" sz="2400" dirty="0"/>
          </a:p>
          <a:p>
            <a:endParaRPr lang="en-US" sz="2400" dirty="0" smtClean="0"/>
          </a:p>
        </p:txBody>
      </p:sp>
    </p:spTree>
    <p:extLst>
      <p:ext uri="{BB962C8B-B14F-4D97-AF65-F5344CB8AC3E}">
        <p14:creationId xmlns:p14="http://schemas.microsoft.com/office/powerpoint/2010/main" val="924709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Planning?</a:t>
            </a:r>
            <a:endParaRPr lang="en-US" dirty="0"/>
          </a:p>
        </p:txBody>
      </p:sp>
      <p:sp>
        <p:nvSpPr>
          <p:cNvPr id="4" name="Slide Number Placeholder 3"/>
          <p:cNvSpPr>
            <a:spLocks noGrp="1"/>
          </p:cNvSpPr>
          <p:nvPr>
            <p:ph type="sldNum" sz="quarter" idx="11"/>
          </p:nvPr>
        </p:nvSpPr>
        <p:spPr/>
        <p:txBody>
          <a:bodyPr/>
          <a:lstStyle/>
          <a:p>
            <a:pPr>
              <a:defRPr/>
            </a:pPr>
            <a:fld id="{B1241A43-3D8B-4524-972E-6F8669844094}" type="slidenum">
              <a:rPr lang="en-US" smtClean="0"/>
              <a:pPr>
                <a:defRPr/>
              </a:pPr>
              <a:t>8</a:t>
            </a:fld>
            <a:endParaRPr lang="en-US" dirty="0"/>
          </a:p>
        </p:txBody>
      </p:sp>
      <p:pic>
        <p:nvPicPr>
          <p:cNvPr id="5" name="Picture 2" descr="C:\Users\1247033072C\Desktop\crystal 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93" y="1647462"/>
            <a:ext cx="4329016" cy="3607513"/>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txBox="1"/>
          <p:nvPr/>
        </p:nvSpPr>
        <p:spPr>
          <a:xfrm>
            <a:off x="1624711" y="6553596"/>
            <a:ext cx="5894705" cy="203835"/>
          </a:xfrm>
          <a:prstGeom prst="rect">
            <a:avLst/>
          </a:prstGeom>
        </p:spPr>
        <p:txBody>
          <a:bodyPr vert="horz" wrap="square" lIns="0" tIns="0" rIns="0" bIns="0" rtlCol="0">
            <a:spAutoFit/>
          </a:bodyPr>
          <a:lstStyle/>
          <a:p>
            <a:pPr marL="12700">
              <a:lnSpc>
                <a:spcPct val="100000"/>
              </a:lnSpc>
            </a:pPr>
            <a:r>
              <a:rPr sz="1400" i="1" dirty="0">
                <a:solidFill>
                  <a:srgbClr val="000099"/>
                </a:solidFill>
                <a:latin typeface="Arial"/>
                <a:cs typeface="Arial"/>
              </a:rPr>
              <a:t>“</a:t>
            </a:r>
            <a:r>
              <a:rPr sz="1400" i="1" spc="-10" dirty="0">
                <a:solidFill>
                  <a:srgbClr val="000099"/>
                </a:solidFill>
                <a:latin typeface="Arial"/>
                <a:cs typeface="Arial"/>
              </a:rPr>
              <a:t>T</a:t>
            </a:r>
            <a:r>
              <a:rPr sz="1400" i="1" dirty="0">
                <a:solidFill>
                  <a:srgbClr val="000099"/>
                </a:solidFill>
                <a:latin typeface="Arial"/>
                <a:cs typeface="Arial"/>
              </a:rPr>
              <a:t>he</a:t>
            </a:r>
            <a:r>
              <a:rPr sz="1400" i="1" spc="-20" dirty="0">
                <a:solidFill>
                  <a:srgbClr val="000099"/>
                </a:solidFill>
                <a:latin typeface="Arial"/>
                <a:cs typeface="Arial"/>
              </a:rPr>
              <a:t> </a:t>
            </a:r>
            <a:r>
              <a:rPr sz="1400" dirty="0">
                <a:solidFill>
                  <a:srgbClr val="000099"/>
                </a:solidFill>
                <a:latin typeface="Arial"/>
                <a:cs typeface="Arial"/>
              </a:rPr>
              <a:t>Installa</a:t>
            </a:r>
            <a:r>
              <a:rPr sz="1400" spc="-10" dirty="0">
                <a:solidFill>
                  <a:srgbClr val="000099"/>
                </a:solidFill>
                <a:latin typeface="Arial"/>
                <a:cs typeface="Arial"/>
              </a:rPr>
              <a:t>t</a:t>
            </a:r>
            <a:r>
              <a:rPr sz="1400" dirty="0">
                <a:solidFill>
                  <a:srgbClr val="000099"/>
                </a:solidFill>
                <a:latin typeface="Arial"/>
                <a:cs typeface="Arial"/>
              </a:rPr>
              <a:t>i</a:t>
            </a:r>
            <a:r>
              <a:rPr sz="1400" spc="-15" dirty="0">
                <a:solidFill>
                  <a:srgbClr val="000099"/>
                </a:solidFill>
                <a:latin typeface="Arial"/>
                <a:cs typeface="Arial"/>
              </a:rPr>
              <a:t>o</a:t>
            </a:r>
            <a:r>
              <a:rPr sz="1400" dirty="0">
                <a:solidFill>
                  <a:srgbClr val="000099"/>
                </a:solidFill>
                <a:latin typeface="Arial"/>
                <a:cs typeface="Arial"/>
              </a:rPr>
              <a:t>n</a:t>
            </a:r>
            <a:r>
              <a:rPr sz="1400" spc="-45" dirty="0">
                <a:solidFill>
                  <a:srgbClr val="000099"/>
                </a:solidFill>
                <a:latin typeface="Arial"/>
                <a:cs typeface="Arial"/>
              </a:rPr>
              <a:t> </a:t>
            </a:r>
            <a:r>
              <a:rPr sz="1400" dirty="0">
                <a:solidFill>
                  <a:srgbClr val="000099"/>
                </a:solidFill>
                <a:latin typeface="Arial"/>
                <a:cs typeface="Arial"/>
              </a:rPr>
              <a:t>of</a:t>
            </a:r>
            <a:r>
              <a:rPr sz="1400" spc="-5" dirty="0">
                <a:solidFill>
                  <a:srgbClr val="000099"/>
                </a:solidFill>
                <a:latin typeface="Arial"/>
                <a:cs typeface="Arial"/>
              </a:rPr>
              <a:t> </a:t>
            </a:r>
            <a:r>
              <a:rPr sz="1400" dirty="0">
                <a:solidFill>
                  <a:srgbClr val="000099"/>
                </a:solidFill>
                <a:latin typeface="Arial"/>
                <a:cs typeface="Arial"/>
              </a:rPr>
              <a:t>E</a:t>
            </a:r>
            <a:r>
              <a:rPr sz="1400" spc="-20" dirty="0">
                <a:solidFill>
                  <a:srgbClr val="000099"/>
                </a:solidFill>
                <a:latin typeface="Arial"/>
                <a:cs typeface="Arial"/>
              </a:rPr>
              <a:t>x</a:t>
            </a:r>
            <a:r>
              <a:rPr sz="1400" dirty="0">
                <a:solidFill>
                  <a:srgbClr val="000099"/>
                </a:solidFill>
                <a:latin typeface="Arial"/>
                <a:cs typeface="Arial"/>
              </a:rPr>
              <a:t>cellence</a:t>
            </a:r>
            <a:r>
              <a:rPr sz="1400" spc="-30" dirty="0">
                <a:solidFill>
                  <a:srgbClr val="000099"/>
                </a:solidFill>
                <a:latin typeface="Arial"/>
                <a:cs typeface="Arial"/>
              </a:rPr>
              <a:t> </a:t>
            </a:r>
            <a:r>
              <a:rPr sz="1400" dirty="0">
                <a:solidFill>
                  <a:srgbClr val="000099"/>
                </a:solidFill>
                <a:latin typeface="Arial"/>
                <a:cs typeface="Arial"/>
              </a:rPr>
              <a:t>…</a:t>
            </a:r>
            <a:r>
              <a:rPr sz="1400" spc="5" dirty="0">
                <a:solidFill>
                  <a:srgbClr val="000099"/>
                </a:solidFill>
                <a:latin typeface="Arial"/>
                <a:cs typeface="Arial"/>
              </a:rPr>
              <a:t> </a:t>
            </a:r>
            <a:r>
              <a:rPr sz="1400" i="1" spc="-10" dirty="0">
                <a:solidFill>
                  <a:srgbClr val="000099"/>
                </a:solidFill>
                <a:latin typeface="Arial"/>
                <a:cs typeface="Arial"/>
              </a:rPr>
              <a:t>T</a:t>
            </a:r>
            <a:r>
              <a:rPr sz="1400" i="1" dirty="0">
                <a:solidFill>
                  <a:srgbClr val="000099"/>
                </a:solidFill>
                <a:latin typeface="Arial"/>
                <a:cs typeface="Arial"/>
              </a:rPr>
              <a:t>he</a:t>
            </a:r>
            <a:r>
              <a:rPr sz="1400" i="1" spc="-10" dirty="0">
                <a:solidFill>
                  <a:srgbClr val="000099"/>
                </a:solidFill>
                <a:latin typeface="Arial"/>
                <a:cs typeface="Arial"/>
              </a:rPr>
              <a:t> </a:t>
            </a:r>
            <a:r>
              <a:rPr sz="1400" dirty="0">
                <a:solidFill>
                  <a:srgbClr val="000099"/>
                </a:solidFill>
                <a:latin typeface="Arial"/>
                <a:cs typeface="Arial"/>
              </a:rPr>
              <a:t>Place</a:t>
            </a:r>
            <a:r>
              <a:rPr sz="1400" spc="-20" dirty="0">
                <a:solidFill>
                  <a:srgbClr val="000099"/>
                </a:solidFill>
                <a:latin typeface="Arial"/>
                <a:cs typeface="Arial"/>
              </a:rPr>
              <a:t> </a:t>
            </a:r>
            <a:r>
              <a:rPr sz="1400" dirty="0">
                <a:solidFill>
                  <a:srgbClr val="000099"/>
                </a:solidFill>
                <a:latin typeface="Arial"/>
                <a:cs typeface="Arial"/>
              </a:rPr>
              <a:t>to</a:t>
            </a:r>
            <a:r>
              <a:rPr sz="1400" spc="-20" dirty="0">
                <a:solidFill>
                  <a:srgbClr val="000099"/>
                </a:solidFill>
                <a:latin typeface="Arial"/>
                <a:cs typeface="Arial"/>
              </a:rPr>
              <a:t> </a:t>
            </a:r>
            <a:r>
              <a:rPr sz="1400" dirty="0">
                <a:solidFill>
                  <a:srgbClr val="000099"/>
                </a:solidFill>
                <a:latin typeface="Arial"/>
                <a:cs typeface="Arial"/>
              </a:rPr>
              <a:t>Li</a:t>
            </a:r>
            <a:r>
              <a:rPr sz="1400" spc="-20" dirty="0">
                <a:solidFill>
                  <a:srgbClr val="000099"/>
                </a:solidFill>
                <a:latin typeface="Arial"/>
                <a:cs typeface="Arial"/>
              </a:rPr>
              <a:t>v</a:t>
            </a:r>
            <a:r>
              <a:rPr sz="1400" dirty="0">
                <a:solidFill>
                  <a:srgbClr val="000099"/>
                </a:solidFill>
                <a:latin typeface="Arial"/>
                <a:cs typeface="Arial"/>
              </a:rPr>
              <a:t>e,</a:t>
            </a:r>
            <a:r>
              <a:rPr sz="1400" spc="-5" dirty="0">
                <a:solidFill>
                  <a:srgbClr val="000099"/>
                </a:solidFill>
                <a:latin typeface="Arial"/>
                <a:cs typeface="Arial"/>
              </a:rPr>
              <a:t> </a:t>
            </a:r>
            <a:r>
              <a:rPr sz="1400" dirty="0">
                <a:solidFill>
                  <a:srgbClr val="000099"/>
                </a:solidFill>
                <a:latin typeface="Arial"/>
                <a:cs typeface="Arial"/>
              </a:rPr>
              <a:t>Learn,</a:t>
            </a:r>
            <a:r>
              <a:rPr sz="1400" spc="-40" dirty="0">
                <a:solidFill>
                  <a:srgbClr val="000099"/>
                </a:solidFill>
                <a:latin typeface="Arial"/>
                <a:cs typeface="Arial"/>
              </a:rPr>
              <a:t> </a:t>
            </a:r>
            <a:r>
              <a:rPr sz="1400" spc="-10" dirty="0">
                <a:solidFill>
                  <a:srgbClr val="000099"/>
                </a:solidFill>
                <a:latin typeface="Arial"/>
                <a:cs typeface="Arial"/>
              </a:rPr>
              <a:t>W</a:t>
            </a:r>
            <a:r>
              <a:rPr sz="1400" dirty="0">
                <a:solidFill>
                  <a:srgbClr val="000099"/>
                </a:solidFill>
                <a:latin typeface="Arial"/>
                <a:cs typeface="Arial"/>
              </a:rPr>
              <a:t>ork</a:t>
            </a:r>
            <a:r>
              <a:rPr sz="1400" spc="-40" dirty="0">
                <a:solidFill>
                  <a:srgbClr val="000099"/>
                </a:solidFill>
                <a:latin typeface="Arial"/>
                <a:cs typeface="Arial"/>
              </a:rPr>
              <a:t> </a:t>
            </a:r>
            <a:r>
              <a:rPr sz="1400" dirty="0">
                <a:solidFill>
                  <a:srgbClr val="000099"/>
                </a:solidFill>
                <a:latin typeface="Arial"/>
                <a:cs typeface="Arial"/>
              </a:rPr>
              <a:t>and</a:t>
            </a:r>
            <a:r>
              <a:rPr sz="1400" spc="-20" dirty="0">
                <a:solidFill>
                  <a:srgbClr val="000099"/>
                </a:solidFill>
                <a:latin typeface="Arial"/>
                <a:cs typeface="Arial"/>
              </a:rPr>
              <a:t> </a:t>
            </a:r>
            <a:r>
              <a:rPr sz="1400" dirty="0">
                <a:solidFill>
                  <a:srgbClr val="000099"/>
                </a:solidFill>
                <a:latin typeface="Arial"/>
                <a:cs typeface="Arial"/>
              </a:rPr>
              <a:t>Pla</a:t>
            </a:r>
            <a:r>
              <a:rPr sz="1400" spc="-20" dirty="0">
                <a:solidFill>
                  <a:srgbClr val="000099"/>
                </a:solidFill>
                <a:latin typeface="Arial"/>
                <a:cs typeface="Arial"/>
              </a:rPr>
              <a:t>y</a:t>
            </a:r>
            <a:r>
              <a:rPr sz="1400" dirty="0">
                <a:solidFill>
                  <a:srgbClr val="000099"/>
                </a:solidFill>
                <a:latin typeface="Arial"/>
                <a:cs typeface="Arial"/>
              </a:rPr>
              <a:t>”</a:t>
            </a:r>
            <a:endParaRPr sz="1400" dirty="0">
              <a:latin typeface="Arial"/>
              <a:cs typeface="Arial"/>
            </a:endParaRPr>
          </a:p>
        </p:txBody>
      </p:sp>
      <p:sp>
        <p:nvSpPr>
          <p:cNvPr id="8" name="Rectangle 7"/>
          <p:cNvSpPr/>
          <p:nvPr/>
        </p:nvSpPr>
        <p:spPr>
          <a:xfrm>
            <a:off x="4922979" y="2108443"/>
            <a:ext cx="3913897" cy="2677656"/>
          </a:xfrm>
          <a:prstGeom prst="rect">
            <a:avLst/>
          </a:prstGeom>
        </p:spPr>
        <p:txBody>
          <a:bodyPr wrap="square">
            <a:spAutoFit/>
          </a:bodyPr>
          <a:lstStyle/>
          <a:p>
            <a:pPr marL="285750" indent="-285750">
              <a:buFont typeface="Wingdings" panose="05000000000000000000" pitchFamily="2" charset="2"/>
              <a:buChar char="Ø"/>
            </a:pPr>
            <a:r>
              <a:rPr lang="en-US" sz="2400" dirty="0" smtClean="0"/>
              <a:t>No Crystal Ball for Future Configuration or Mission</a:t>
            </a:r>
          </a:p>
          <a:p>
            <a:pPr marL="285750" indent="-285750">
              <a:buFont typeface="Wingdings" panose="05000000000000000000" pitchFamily="2" charset="2"/>
              <a:buChar char="Ø"/>
            </a:pPr>
            <a:endParaRPr lang="en-US" sz="2400" dirty="0" smtClean="0"/>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smtClean="0"/>
              <a:t>Requirement and Opportunity Planning</a:t>
            </a:r>
            <a:endParaRPr lang="en-US" sz="2400" dirty="0"/>
          </a:p>
          <a:p>
            <a:pPr marL="285750" indent="-285750">
              <a:buFont typeface="Wingdings" panose="05000000000000000000" pitchFamily="2" charset="2"/>
              <a:buChar char="Ø"/>
            </a:pPr>
            <a:endParaRPr lang="en-US" sz="2400" dirty="0" smtClean="0"/>
          </a:p>
        </p:txBody>
      </p:sp>
    </p:spTree>
    <p:extLst>
      <p:ext uri="{BB962C8B-B14F-4D97-AF65-F5344CB8AC3E}">
        <p14:creationId xmlns:p14="http://schemas.microsoft.com/office/powerpoint/2010/main" val="3747713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Development Plan</a:t>
            </a:r>
            <a:endParaRPr lang="en-US" dirty="0"/>
          </a:p>
        </p:txBody>
      </p:sp>
      <p:sp>
        <p:nvSpPr>
          <p:cNvPr id="4" name="Slide Number Placeholder 3"/>
          <p:cNvSpPr>
            <a:spLocks noGrp="1"/>
          </p:cNvSpPr>
          <p:nvPr>
            <p:ph type="sldNum" sz="quarter" idx="11"/>
          </p:nvPr>
        </p:nvSpPr>
        <p:spPr/>
        <p:txBody>
          <a:bodyPr/>
          <a:lstStyle/>
          <a:p>
            <a:pPr>
              <a:defRPr/>
            </a:pPr>
            <a:fld id="{E8029970-4C21-4D31-9F90-87CD4AB6FE42}" type="slidenum">
              <a:rPr lang="en-US" smtClean="0">
                <a:solidFill>
                  <a:srgbClr val="000000"/>
                </a:solidFill>
              </a:rPr>
              <a:pPr>
                <a:defRPr/>
              </a:pPr>
              <a:t>9</a:t>
            </a:fld>
            <a:endParaRPr lang="en-US" dirty="0">
              <a:solidFill>
                <a:srgbClr val="000000"/>
              </a:solidFill>
            </a:endParaRPr>
          </a:p>
        </p:txBody>
      </p:sp>
      <p:pic>
        <p:nvPicPr>
          <p:cNvPr id="1026" name="Picture 2" descr="C:\Users\1247033072C\Desktop\Capture.PNG"/>
          <p:cNvPicPr>
            <a:picLocks noChangeAspect="1" noChangeArrowheads="1"/>
          </p:cNvPicPr>
          <p:nvPr/>
        </p:nvPicPr>
        <p:blipFill rotWithShape="1">
          <a:blip r:embed="rId3">
            <a:extLst>
              <a:ext uri="{28A0092B-C50C-407E-A947-70E740481C1C}">
                <a14:useLocalDpi xmlns:a14="http://schemas.microsoft.com/office/drawing/2010/main" val="0"/>
              </a:ext>
            </a:extLst>
          </a:blip>
          <a:srcRect l="699" t="1347" r="756" b="1345"/>
          <a:stretch/>
        </p:blipFill>
        <p:spPr bwMode="auto">
          <a:xfrm>
            <a:off x="928688" y="1438276"/>
            <a:ext cx="7448550" cy="481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07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ABW Slide Template">
  <a:themeElements>
    <a:clrScheme name="Custom 10">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97BAFF"/>
      </a:hlink>
      <a:folHlink>
        <a:srgbClr val="97BAFF"/>
      </a:folHlink>
    </a:clrScheme>
    <a:fontScheme name="ABW Slid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1400" b="0" i="1" u="none" strike="noStrike" cap="none" normalizeH="0" baseline="0" smtClean="0">
            <a:ln>
              <a:noFill/>
            </a:ln>
            <a:solidFill>
              <a:srgbClr val="000099"/>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1400" b="0" i="1" u="none" strike="noStrike" cap="none" normalizeH="0" baseline="0" smtClean="0">
            <a:ln>
              <a:noFill/>
            </a:ln>
            <a:solidFill>
              <a:srgbClr val="000099"/>
            </a:solidFill>
            <a:effectLst>
              <a:outerShdw blurRad="38100" dist="38100" dir="2700000" algn="tl">
                <a:srgbClr val="000000">
                  <a:alpha val="43137"/>
                </a:srgbClr>
              </a:outerShdw>
            </a:effectLst>
            <a:latin typeface="Arial" charset="0"/>
          </a:defRPr>
        </a:defPPr>
      </a:lstStyle>
    </a:lnDef>
  </a:objectDefaults>
  <a:extraClrSchemeLst>
    <a:extraClrScheme>
      <a:clrScheme name="ABW Slide Template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ABW Slide Template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ABW Slide Template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ABW Slide Template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ABW Slide Template">
  <a:themeElements>
    <a:clrScheme name="Custom 7">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004C99"/>
      </a:hlink>
      <a:folHlink>
        <a:srgbClr val="004C99"/>
      </a:folHlink>
    </a:clrScheme>
    <a:fontScheme name="ABW Slid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1400" b="0" i="1" u="none" strike="noStrike" cap="none" normalizeH="0" baseline="0" smtClean="0">
            <a:ln>
              <a:noFill/>
            </a:ln>
            <a:solidFill>
              <a:srgbClr val="000099"/>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1400" b="0" i="1" u="none" strike="noStrike" cap="none" normalizeH="0" baseline="0" smtClean="0">
            <a:ln>
              <a:noFill/>
            </a:ln>
            <a:solidFill>
              <a:srgbClr val="000099"/>
            </a:solidFill>
            <a:effectLst>
              <a:outerShdw blurRad="38100" dist="38100" dir="2700000" algn="tl">
                <a:srgbClr val="000000">
                  <a:alpha val="43137"/>
                </a:srgbClr>
              </a:outerShdw>
            </a:effectLst>
            <a:latin typeface="Arial" charset="0"/>
          </a:defRPr>
        </a:defPPr>
      </a:lstStyle>
    </a:lnDef>
  </a:objectDefaults>
  <a:extraClrSchemeLst>
    <a:extraClrScheme>
      <a:clrScheme name="ABW Slide Template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ABW Slide Template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ABW Slide Template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ABW Slide Template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a:themeElements>
    <a:clrScheme name="">
      <a:dk1>
        <a:srgbClr val="000000"/>
      </a:dk1>
      <a:lt1>
        <a:srgbClr val="FFFFFF"/>
      </a:lt1>
      <a:dk2>
        <a:srgbClr val="000000"/>
      </a:dk2>
      <a:lt2>
        <a:srgbClr val="EAEAEA"/>
      </a:lt2>
      <a:accent1>
        <a:srgbClr val="0066CC"/>
      </a:accent1>
      <a:accent2>
        <a:srgbClr val="990000"/>
      </a:accent2>
      <a:accent3>
        <a:srgbClr val="FFFFFF"/>
      </a:accent3>
      <a:accent4>
        <a:srgbClr val="000000"/>
      </a:accent4>
      <a:accent5>
        <a:srgbClr val="AAB8E2"/>
      </a:accent5>
      <a:accent6>
        <a:srgbClr val="8A0000"/>
      </a:accent6>
      <a:hlink>
        <a:srgbClr val="FFCC00"/>
      </a:hlink>
      <a:folHlink>
        <a:srgbClr val="B2B2B2"/>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default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default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048C7E6DB10842B4CEB7295E4C8CF9" ma:contentTypeVersion="0" ma:contentTypeDescription="Create a new document." ma:contentTypeScope="" ma:versionID="a494ce695989eb2c0fe320bb8124339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AF33FC51-17A6-492A-B3A9-7E5399F63772}">
  <ds:schemaRefs>
    <ds:schemaRef ds:uri="http://purl.org/dc/dcmityp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terms/"/>
  </ds:schemaRefs>
</ds:datastoreItem>
</file>

<file path=customXml/itemProps2.xml><?xml version="1.0" encoding="utf-8"?>
<ds:datastoreItem xmlns:ds="http://schemas.openxmlformats.org/officeDocument/2006/customXml" ds:itemID="{2FBB072A-62B9-4545-9381-BC269251F993}">
  <ds:schemaRefs>
    <ds:schemaRef ds:uri="http://schemas.microsoft.com/sharepoint/v3/contenttype/forms"/>
  </ds:schemaRefs>
</ds:datastoreItem>
</file>

<file path=customXml/itemProps3.xml><?xml version="1.0" encoding="utf-8"?>
<ds:datastoreItem xmlns:ds="http://schemas.openxmlformats.org/officeDocument/2006/customXml" ds:itemID="{BCC481C4-EF3B-451D-852C-98759A5155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45651</TotalTime>
  <Words>2674</Words>
  <Application>Microsoft Office PowerPoint</Application>
  <PresentationFormat>On-screen Show (4:3)</PresentationFormat>
  <Paragraphs>250</Paragraphs>
  <Slides>24</Slides>
  <Notes>24</Notes>
  <HiddenSlides>0</HiddenSlides>
  <MMClips>0</MMClips>
  <ScaleCrop>false</ScaleCrop>
  <HeadingPairs>
    <vt:vector size="4" baseType="variant">
      <vt:variant>
        <vt:lpstr>Theme</vt:lpstr>
      </vt:variant>
      <vt:variant>
        <vt:i4>26</vt:i4>
      </vt:variant>
      <vt:variant>
        <vt:lpstr>Slide Titles</vt:lpstr>
      </vt:variant>
      <vt:variant>
        <vt:i4>24</vt:i4>
      </vt:variant>
    </vt:vector>
  </HeadingPairs>
  <TitlesOfParts>
    <vt:vector size="50" baseType="lpstr">
      <vt:lpstr>ABW Slide Template</vt:lpstr>
      <vt:lpstr>default</vt:lpstr>
      <vt:lpstr>1_default</vt:lpstr>
      <vt:lpstr>2_default</vt:lpstr>
      <vt:lpstr>3_default</vt:lpstr>
      <vt:lpstr>4_default</vt:lpstr>
      <vt:lpstr>5_default</vt:lpstr>
      <vt:lpstr>6_default</vt:lpstr>
      <vt:lpstr>7_default</vt:lpstr>
      <vt:lpstr>8_default</vt:lpstr>
      <vt:lpstr>9_default</vt:lpstr>
      <vt:lpstr>10_default</vt:lpstr>
      <vt:lpstr>11_default</vt:lpstr>
      <vt:lpstr>12_default</vt:lpstr>
      <vt:lpstr>13_default</vt:lpstr>
      <vt:lpstr>14_default</vt:lpstr>
      <vt:lpstr>15_default</vt:lpstr>
      <vt:lpstr>16_default</vt:lpstr>
      <vt:lpstr>17_default</vt:lpstr>
      <vt:lpstr>18_default</vt:lpstr>
      <vt:lpstr>19_default</vt:lpstr>
      <vt:lpstr>20_default</vt:lpstr>
      <vt:lpstr>21_default</vt:lpstr>
      <vt:lpstr>22_default</vt:lpstr>
      <vt:lpstr>23_default</vt:lpstr>
      <vt:lpstr>1_ABW Slide Template</vt:lpstr>
      <vt:lpstr> The CE Planning Office and Installation Development Plan</vt:lpstr>
      <vt:lpstr>Overview</vt:lpstr>
      <vt:lpstr>Simplified CEG Organization</vt:lpstr>
      <vt:lpstr>Planning Organization</vt:lpstr>
      <vt:lpstr>The CE Planning Office</vt:lpstr>
      <vt:lpstr>What is Planning?</vt:lpstr>
      <vt:lpstr>What is Planning?</vt:lpstr>
      <vt:lpstr>What is Planning?</vt:lpstr>
      <vt:lpstr>Installation Development Plan</vt:lpstr>
      <vt:lpstr>Installation Development Plan</vt:lpstr>
      <vt:lpstr>IDP Overview</vt:lpstr>
      <vt:lpstr>IDP Alignment</vt:lpstr>
      <vt:lpstr>Current State</vt:lpstr>
      <vt:lpstr>PowerPoint Presentation</vt:lpstr>
      <vt:lpstr>PowerPoint Presentation</vt:lpstr>
      <vt:lpstr>Existing Conditions and Growth Capacity</vt:lpstr>
      <vt:lpstr>Existing Conditions and Growth Capacity</vt:lpstr>
      <vt:lpstr>Developable Land</vt:lpstr>
      <vt:lpstr>PowerPoint Presentation</vt:lpstr>
      <vt:lpstr>Near-Term Requirements</vt:lpstr>
      <vt:lpstr>Long Term Requirements</vt:lpstr>
      <vt:lpstr>78 CEG IDIQ Contracts  (Value of $287M/5-yrs)</vt:lpstr>
      <vt:lpstr>Planning Office Contact</vt:lpstr>
      <vt:lpstr>PowerPoint Presentation</vt:lpstr>
    </vt:vector>
  </TitlesOfParts>
  <Company>U. S. Air Force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COUNCIL 3 Nov 04</dc:title>
  <dc:creator>clarence.houston</dc:creator>
  <cp:lastModifiedBy>LANDRETH, TERRY A GS-13 USAF AFMC 78 CEG/CENPE</cp:lastModifiedBy>
  <cp:revision>3666</cp:revision>
  <cp:lastPrinted>2015-08-13T14:23:31Z</cp:lastPrinted>
  <dcterms:created xsi:type="dcterms:W3CDTF">2004-11-01T19:50:05Z</dcterms:created>
  <dcterms:modified xsi:type="dcterms:W3CDTF">2015-08-18T15:24:29Z</dcterms:modified>
</cp:coreProperties>
</file>